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ACEB1-BA75-4CBA-A4E9-372F258B3FA3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C7C56-459C-4F79-BB71-6481A3983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6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79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09979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09979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09979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09979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D1C6F8-631C-4BDF-8F8F-9074D9F559B7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79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09979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09979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09979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09979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284A13-C2CF-4447-935C-241B2D6C8D9C}" type="slidenum">
              <a:rPr lang="en-US" altLang="en-US" smtClean="0">
                <a:latin typeface="Times New Roman" pitchFamily="18" charset="0"/>
              </a:rPr>
              <a:pPr/>
              <a:t>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79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09979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09979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09979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09979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D2CA60-165F-4371-8D87-CFC05F155326}" type="slidenum">
              <a:rPr lang="en-US" altLang="en-US" smtClean="0">
                <a:latin typeface="Times New Roman" pitchFamily="18" charset="0"/>
              </a:rPr>
              <a:pPr/>
              <a:t>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79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09979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09979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09979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09979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49F4CE-A87E-484F-82FA-629F292388E9}" type="slidenum">
              <a:rPr lang="en-US" altLang="en-US" smtClean="0">
                <a:latin typeface="Times New Roman" pitchFamily="18" charset="0"/>
              </a:rPr>
              <a:pPr/>
              <a:t>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79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09979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09979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09979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09979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878460-CBDE-4A36-89E7-F693C632FE66}" type="slidenum">
              <a:rPr lang="en-US" altLang="en-US" smtClean="0">
                <a:latin typeface="Times New Roman" pitchFamily="18" charset="0"/>
              </a:rPr>
              <a:pPr/>
              <a:t>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79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09979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09979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09979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09979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1F2B14-CF5E-4B0B-A6B9-E69121CD8AB0}" type="slidenum">
              <a:rPr lang="en-US" altLang="en-US" smtClean="0">
                <a:latin typeface="Times New Roman" pitchFamily="18" charset="0"/>
              </a:rPr>
              <a:pPr/>
              <a:t>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Corneal scarring</a:t>
            </a:r>
          </a:p>
          <a:p>
            <a:pPr eaLnBrk="1" hangingPunct="1"/>
            <a:r>
              <a:rPr lang="en-US" altLang="en-US" smtClean="0"/>
              <a:t>Associated with vitamin A defiency</a:t>
            </a:r>
          </a:p>
          <a:p>
            <a:pPr eaLnBrk="1" hangingPunct="1"/>
            <a:r>
              <a:rPr lang="en-US" altLang="en-US" smtClean="0"/>
              <a:t>Historically the most common cause of blindness in children in Africa, India</a:t>
            </a:r>
          </a:p>
          <a:p>
            <a:pPr eaLnBrk="1" hangingPunct="1"/>
            <a:r>
              <a:rPr lang="en-US" altLang="en-US" smtClean="0"/>
              <a:t>Encephalitis</a:t>
            </a:r>
          </a:p>
          <a:p>
            <a:pPr eaLnBrk="1" hangingPunct="1"/>
            <a:r>
              <a:rPr lang="en-US" altLang="en-US" smtClean="0"/>
              <a:t>Older child more typically</a:t>
            </a:r>
          </a:p>
          <a:p>
            <a:pPr eaLnBrk="1" hangingPunct="1"/>
            <a:r>
              <a:rPr lang="en-US" altLang="en-US" smtClean="0"/>
              <a:t>High mortality rate</a:t>
            </a:r>
          </a:p>
          <a:p>
            <a:pPr eaLnBrk="1" hangingPunct="1"/>
            <a:r>
              <a:rPr lang="en-US" altLang="en-US" smtClean="0"/>
              <a:t>Survivors high rate of disability as here</a:t>
            </a:r>
          </a:p>
          <a:p>
            <a:pPr eaLnBrk="1" hangingPunct="1"/>
            <a:r>
              <a:rPr lang="en-US" altLang="en-US" smtClean="0"/>
              <a:t>Pneumonia &amp; diarrhea</a:t>
            </a:r>
          </a:p>
          <a:p>
            <a:pPr eaLnBrk="1" hangingPunct="1"/>
            <a:r>
              <a:rPr lang="en-US" altLang="en-US" smtClean="0"/>
              <a:t>Pneumonia usually bacterial</a:t>
            </a:r>
          </a:p>
          <a:p>
            <a:pPr eaLnBrk="1" hangingPunct="1"/>
            <a:r>
              <a:rPr lang="en-US" altLang="en-US" smtClean="0"/>
              <a:t>Most common cause of post-measles death</a:t>
            </a:r>
          </a:p>
          <a:p>
            <a:pPr eaLnBrk="1" hangingPunct="1"/>
            <a:r>
              <a:rPr lang="en-US" altLang="en-US" smtClean="0"/>
              <a:t>Note also the skin peeling, a characteristic sign of a healing measles rash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79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09979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09979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09979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09979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960DA0-BE7D-4DB3-8412-0A953C6DE971}" type="slidenum">
              <a:rPr lang="en-US" altLang="en-US" smtClean="0">
                <a:latin typeface="Times New Roman" pitchFamily="18" charset="0"/>
              </a:rPr>
              <a:pPr/>
              <a:t>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79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09979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09979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09979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09979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B1A503F-DF44-4BC6-A310-C728AA709A0C}" type="slidenum">
              <a:rPr lang="en-US" altLang="en-US" smtClean="0">
                <a:latin typeface="Times New Roman" pitchFamily="18" charset="0"/>
              </a:rPr>
              <a:pPr/>
              <a:t>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7118-D1AC-4D42-9ECC-8B3D228AF882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5FAA-C46C-4EC3-8669-76A3D1001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8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7118-D1AC-4D42-9ECC-8B3D228AF882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5FAA-C46C-4EC3-8669-76A3D1001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9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7118-D1AC-4D42-9ECC-8B3D228AF882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5FAA-C46C-4EC3-8669-76A3D1001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0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7346"/>
            <a:ext cx="8229023" cy="11401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489" y="1599640"/>
            <a:ext cx="4045238" cy="4527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599640"/>
            <a:ext cx="4045239" cy="4527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DA4C-F964-4FB6-8E20-D8E8F32F0E35}" type="datetime1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Measles, Disease Epidemiology and Surveillance - STOP 26</a:t>
            </a: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C045F-D4B5-4906-B60F-1556EF24B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937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7118-D1AC-4D42-9ECC-8B3D228AF882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5FAA-C46C-4EC3-8669-76A3D1001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3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7118-D1AC-4D42-9ECC-8B3D228AF882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5FAA-C46C-4EC3-8669-76A3D1001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7118-D1AC-4D42-9ECC-8B3D228AF882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5FAA-C46C-4EC3-8669-76A3D1001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1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7118-D1AC-4D42-9ECC-8B3D228AF882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5FAA-C46C-4EC3-8669-76A3D1001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4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7118-D1AC-4D42-9ECC-8B3D228AF882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5FAA-C46C-4EC3-8669-76A3D1001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8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7118-D1AC-4D42-9ECC-8B3D228AF882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5FAA-C46C-4EC3-8669-76A3D1001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4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7118-D1AC-4D42-9ECC-8B3D228AF882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5FAA-C46C-4EC3-8669-76A3D1001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8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7118-D1AC-4D42-9ECC-8B3D228AF882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5FAA-C46C-4EC3-8669-76A3D1001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9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7118-D1AC-4D42-9ECC-8B3D228AF882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C5FAA-C46C-4EC3-8669-76A3D1001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1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489" y="2017059"/>
            <a:ext cx="8270875" cy="1949824"/>
          </a:xfrm>
        </p:spPr>
        <p:txBody>
          <a:bodyPr/>
          <a:lstStyle/>
          <a:p>
            <a:pPr eaLnBrk="1" hangingPunct="1"/>
            <a:r>
              <a:rPr lang="pt-BR" altLang="en-US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 </a:t>
            </a:r>
            <a:br>
              <a:rPr lang="pt-BR" altLang="en-US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pt-BR" altLang="en-US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Measles disease</a:t>
            </a:r>
            <a:endParaRPr lang="en-US" altLang="en-US" b="1" dirty="0" smtClean="0">
              <a:solidFill>
                <a:srgbClr val="FF0000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65176"/>
            <a:ext cx="1922318" cy="2487706"/>
          </a:xfrm>
          <a:prstGeom prst="rect">
            <a:avLst/>
          </a:prstGeom>
          <a:noFill/>
          <a:ln w="508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2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BATANGAS EPI ACCOMPLISHMENT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103123"/>
              </p:ext>
            </p:extLst>
          </p:nvPr>
        </p:nvGraphicFramePr>
        <p:xfrm>
          <a:off x="76200" y="1143000"/>
          <a:ext cx="8915399" cy="5602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255"/>
                <a:gridCol w="868545"/>
                <a:gridCol w="844551"/>
                <a:gridCol w="984249"/>
                <a:gridCol w="996952"/>
                <a:gridCol w="908050"/>
                <a:gridCol w="990600"/>
                <a:gridCol w="990598"/>
                <a:gridCol w="990599"/>
              </a:tblGrid>
              <a:tr h="685796">
                <a:tc>
                  <a:txBody>
                    <a:bodyPr/>
                    <a:lstStyle/>
                    <a:p>
                      <a:r>
                        <a:rPr lang="en-US" dirty="0" smtClean="0"/>
                        <a:t>MUNICIPALITY/CITY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MEASLES (%)</a:t>
                      </a:r>
                      <a:r>
                        <a:rPr lang="en-US" baseline="0" dirty="0" smtClean="0"/>
                        <a:t>      2012           2013</a:t>
                      </a:r>
                      <a:r>
                        <a:rPr lang="en-US" dirty="0" smtClean="0"/>
                        <a:t>                 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FIC (%)</a:t>
                      </a:r>
                    </a:p>
                    <a:p>
                      <a:pPr algn="ctr"/>
                      <a:r>
                        <a:rPr lang="en-US" dirty="0" smtClean="0"/>
                        <a:t>2012            2013       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MMR (%)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dirty="0" smtClean="0"/>
                        <a:t>2012            2013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MEASLES CASES</a:t>
                      </a:r>
                    </a:p>
                    <a:p>
                      <a:pPr algn="ctr"/>
                      <a:r>
                        <a:rPr lang="en-US" dirty="0" smtClean="0"/>
                        <a:t>2012        2013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6763">
                <a:tc>
                  <a:txBody>
                    <a:bodyPr/>
                    <a:lstStyle/>
                    <a:p>
                      <a:r>
                        <a:rPr lang="en-US" dirty="0" smtClean="0"/>
                        <a:t>AGONCILLO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7453">
                <a:tc>
                  <a:txBody>
                    <a:bodyPr/>
                    <a:lstStyle/>
                    <a:p>
                      <a:r>
                        <a:rPr lang="en-US" dirty="0" smtClean="0"/>
                        <a:t>CALACA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7453">
                <a:tc>
                  <a:txBody>
                    <a:bodyPr/>
                    <a:lstStyle/>
                    <a:p>
                      <a:r>
                        <a:rPr lang="en-US" dirty="0" smtClean="0"/>
                        <a:t>LEMERY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67453">
                <a:tc>
                  <a:txBody>
                    <a:bodyPr/>
                    <a:lstStyle/>
                    <a:p>
                      <a:r>
                        <a:rPr lang="en-US" dirty="0" smtClean="0"/>
                        <a:t>LIAN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67453">
                <a:tc>
                  <a:txBody>
                    <a:bodyPr/>
                    <a:lstStyle/>
                    <a:p>
                      <a:r>
                        <a:rPr lang="en-US" dirty="0" smtClean="0"/>
                        <a:t>LOBO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MATAAS NA KAHOY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08945">
                <a:tc>
                  <a:txBody>
                    <a:bodyPr/>
                    <a:lstStyle/>
                    <a:p>
                      <a:r>
                        <a:rPr lang="en-US" dirty="0" smtClean="0"/>
                        <a:t>NASUGBU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643043">
                <a:tc>
                  <a:txBody>
                    <a:bodyPr/>
                    <a:lstStyle/>
                    <a:p>
                      <a:r>
                        <a:rPr lang="en-US" dirty="0" smtClean="0"/>
                        <a:t>PADRE GARCIA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7453">
                <a:tc>
                  <a:txBody>
                    <a:bodyPr/>
                    <a:lstStyle/>
                    <a:p>
                      <a:r>
                        <a:rPr lang="en-US" dirty="0" smtClean="0"/>
                        <a:t>SAN LUIS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67453">
                <a:tc>
                  <a:txBody>
                    <a:bodyPr/>
                    <a:lstStyle/>
                    <a:p>
                      <a:r>
                        <a:rPr lang="en-US" dirty="0" smtClean="0"/>
                        <a:t>TALISAY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643043">
                <a:tc>
                  <a:txBody>
                    <a:bodyPr/>
                    <a:lstStyle/>
                    <a:p>
                      <a:r>
                        <a:rPr lang="en-US" dirty="0" smtClean="0"/>
                        <a:t>TANAUAN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924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CAVITE EPI ACCOMPLISHMENT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274117"/>
              </p:ext>
            </p:extLst>
          </p:nvPr>
        </p:nvGraphicFramePr>
        <p:xfrm>
          <a:off x="457200" y="20574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838200"/>
                <a:gridCol w="762000"/>
                <a:gridCol w="762000"/>
                <a:gridCol w="762000"/>
                <a:gridCol w="914400"/>
                <a:gridCol w="838200"/>
                <a:gridCol w="9906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MUNICIPALITY/CITY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MEASLES VAC         </a:t>
                      </a:r>
                    </a:p>
                    <a:p>
                      <a:r>
                        <a:rPr lang="en-US" dirty="0" smtClean="0"/>
                        <a:t>2012        2013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FIC (%)</a:t>
                      </a:r>
                    </a:p>
                    <a:p>
                      <a:r>
                        <a:rPr lang="en-US" dirty="0" smtClean="0"/>
                        <a:t>2012       2013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MMR VAC (%)</a:t>
                      </a:r>
                    </a:p>
                    <a:p>
                      <a:r>
                        <a:rPr lang="en-US" dirty="0" smtClean="0"/>
                        <a:t>  2012         2013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MEASLES CASES</a:t>
                      </a:r>
                    </a:p>
                    <a:p>
                      <a:r>
                        <a:rPr lang="en-US" dirty="0" smtClean="0"/>
                        <a:t>   2012        2013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GEN.</a:t>
                      </a:r>
                      <a:r>
                        <a:rPr lang="en-US" baseline="0" dirty="0" smtClean="0"/>
                        <a:t> TRIAS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MENDEZ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SILANG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TAGAYTAY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47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LAGUNA EPI ACCOMPLISHMENT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746987"/>
              </p:ext>
            </p:extLst>
          </p:nvPr>
        </p:nvGraphicFramePr>
        <p:xfrm>
          <a:off x="304800" y="1066801"/>
          <a:ext cx="8686801" cy="5522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411"/>
                <a:gridCol w="782595"/>
                <a:gridCol w="1173892"/>
                <a:gridCol w="704335"/>
                <a:gridCol w="834768"/>
                <a:gridCol w="965200"/>
                <a:gridCol w="782595"/>
                <a:gridCol w="1147805"/>
                <a:gridCol w="965200"/>
              </a:tblGrid>
              <a:tr h="609599">
                <a:tc>
                  <a:txBody>
                    <a:bodyPr/>
                    <a:lstStyle/>
                    <a:p>
                      <a:r>
                        <a:rPr lang="en-US" dirty="0" smtClean="0"/>
                        <a:t>MUN/CITY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MEASLES </a:t>
                      </a:r>
                      <a:r>
                        <a:rPr lang="en-US" baseline="0" dirty="0" smtClean="0"/>
                        <a:t>VAC (%)</a:t>
                      </a:r>
                    </a:p>
                    <a:p>
                      <a:r>
                        <a:rPr lang="en-US" baseline="0" dirty="0" smtClean="0"/>
                        <a:t>2012       2013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FIC (%) </a:t>
                      </a:r>
                    </a:p>
                    <a:p>
                      <a:pPr algn="ctr"/>
                      <a:r>
                        <a:rPr lang="en-US" dirty="0" smtClean="0"/>
                        <a:t>2012       2013         </a:t>
                      </a:r>
                      <a:r>
                        <a:rPr lang="en-US" baseline="0" dirty="0" smtClean="0"/>
                        <a:t>       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MMR VAC (%)</a:t>
                      </a:r>
                    </a:p>
                    <a:p>
                      <a:pPr algn="ctr"/>
                      <a:r>
                        <a:rPr lang="en-US" dirty="0" smtClean="0"/>
                        <a:t>2012          2013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MEASLES CASES  (%)       </a:t>
                      </a:r>
                    </a:p>
                    <a:p>
                      <a:r>
                        <a:rPr lang="en-US" baseline="0" dirty="0" smtClean="0"/>
                        <a:t>        </a:t>
                      </a:r>
                      <a:r>
                        <a:rPr lang="en-US" dirty="0" smtClean="0"/>
                        <a:t>2012          2013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CALAMBA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CALAUAN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CAVINTI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LILIW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LUMBAN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LUISIANA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MABITAC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PAETE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PANGIL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SAN PEDRO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SAN PABLO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STA. MARIA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SINILOAN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017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QUEZON EPI ACCOMPLISHMENT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858485"/>
              </p:ext>
            </p:extLst>
          </p:nvPr>
        </p:nvGraphicFramePr>
        <p:xfrm>
          <a:off x="304800" y="1066801"/>
          <a:ext cx="8686801" cy="5420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838200"/>
                <a:gridCol w="1066800"/>
                <a:gridCol w="562233"/>
                <a:gridCol w="961767"/>
                <a:gridCol w="838201"/>
                <a:gridCol w="838199"/>
                <a:gridCol w="1092201"/>
                <a:gridCol w="965200"/>
              </a:tblGrid>
              <a:tr h="609599">
                <a:tc>
                  <a:txBody>
                    <a:bodyPr/>
                    <a:lstStyle/>
                    <a:p>
                      <a:r>
                        <a:rPr lang="en-US" dirty="0" smtClean="0"/>
                        <a:t>MUN/CITY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MEASLES </a:t>
                      </a:r>
                      <a:r>
                        <a:rPr lang="en-US" baseline="0" dirty="0" smtClean="0"/>
                        <a:t>VAC (%)</a:t>
                      </a:r>
                    </a:p>
                    <a:p>
                      <a:r>
                        <a:rPr lang="en-US" baseline="0" dirty="0" smtClean="0"/>
                        <a:t>2012       2013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FIC (%) </a:t>
                      </a:r>
                    </a:p>
                    <a:p>
                      <a:pPr algn="ctr"/>
                      <a:r>
                        <a:rPr lang="en-US" dirty="0" smtClean="0"/>
                        <a:t>2012       2013         </a:t>
                      </a:r>
                      <a:r>
                        <a:rPr lang="en-US" baseline="0" dirty="0" smtClean="0"/>
                        <a:t>       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MMR VAC (%)</a:t>
                      </a:r>
                    </a:p>
                    <a:p>
                      <a:pPr algn="ctr"/>
                      <a:r>
                        <a:rPr lang="en-US" dirty="0" smtClean="0"/>
                        <a:t>2012          2013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MEASLES CASES  (%)       </a:t>
                      </a:r>
                    </a:p>
                    <a:p>
                      <a:r>
                        <a:rPr lang="en-US" baseline="0" dirty="0" smtClean="0"/>
                        <a:t>        </a:t>
                      </a:r>
                      <a:r>
                        <a:rPr lang="en-US" dirty="0" smtClean="0"/>
                        <a:t>2012          2013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AGDANGAN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ALABAT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GUINYANGAN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INFANTA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LUCBAN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MACALELON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PEREZ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PITOGO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PLARIDEL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POLILIO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SAN ANTONIO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TIAONG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01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RIZAL EPI ACCOMPLISHMENT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424177"/>
              </p:ext>
            </p:extLst>
          </p:nvPr>
        </p:nvGraphicFramePr>
        <p:xfrm>
          <a:off x="304800" y="1066801"/>
          <a:ext cx="8686801" cy="3543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838200"/>
                <a:gridCol w="1066800"/>
                <a:gridCol w="562233"/>
                <a:gridCol w="961767"/>
                <a:gridCol w="838201"/>
                <a:gridCol w="838199"/>
                <a:gridCol w="1092201"/>
                <a:gridCol w="965200"/>
              </a:tblGrid>
              <a:tr h="609599">
                <a:tc>
                  <a:txBody>
                    <a:bodyPr/>
                    <a:lstStyle/>
                    <a:p>
                      <a:r>
                        <a:rPr lang="en-US" dirty="0" smtClean="0"/>
                        <a:t>MUN/CITY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MEASLES </a:t>
                      </a:r>
                      <a:r>
                        <a:rPr lang="en-US" baseline="0" dirty="0" smtClean="0"/>
                        <a:t>VAC (%)</a:t>
                      </a:r>
                    </a:p>
                    <a:p>
                      <a:r>
                        <a:rPr lang="en-US" baseline="0" dirty="0" smtClean="0"/>
                        <a:t>2012       2013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FIC (%) </a:t>
                      </a:r>
                    </a:p>
                    <a:p>
                      <a:pPr algn="ctr"/>
                      <a:r>
                        <a:rPr lang="en-US" dirty="0" smtClean="0"/>
                        <a:t>2012       2013         </a:t>
                      </a:r>
                      <a:r>
                        <a:rPr lang="en-US" baseline="0" dirty="0" smtClean="0"/>
                        <a:t>       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MMR VAC (%)</a:t>
                      </a:r>
                    </a:p>
                    <a:p>
                      <a:pPr algn="ctr"/>
                      <a:r>
                        <a:rPr lang="en-US" dirty="0" smtClean="0"/>
                        <a:t>2012          2013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MEASLES CASES  (%)       </a:t>
                      </a:r>
                    </a:p>
                    <a:p>
                      <a:r>
                        <a:rPr lang="en-US" baseline="0" dirty="0" smtClean="0"/>
                        <a:t>        </a:t>
                      </a:r>
                      <a:r>
                        <a:rPr lang="en-US" dirty="0" smtClean="0"/>
                        <a:t>2012          2013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Baras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Cainta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Jala-Jala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Morong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Taytay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smtClean="0"/>
                        <a:t>Teresa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554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Antipolo</a:t>
                      </a:r>
                      <a:r>
                        <a:rPr lang="en-US" dirty="0" smtClean="0"/>
                        <a:t> 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01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489" y="277346"/>
            <a:ext cx="8229023" cy="865654"/>
          </a:xfrm>
        </p:spPr>
        <p:txBody>
          <a:bodyPr/>
          <a:lstStyle/>
          <a:p>
            <a:pPr eaLnBrk="1" hangingPunct="1"/>
            <a:r>
              <a:rPr lang="pt-BR" altLang="en-US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Measles disease</a:t>
            </a:r>
            <a:endParaRPr lang="en-US" altLang="en-US" b="1" dirty="0" smtClean="0">
              <a:solidFill>
                <a:srgbClr val="FF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23455" y="1344706"/>
            <a:ext cx="8104909" cy="51771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chemeClr val="tx1"/>
              </a:buClr>
              <a:buSzTx/>
              <a:buFont typeface="Courier New" pitchFamily="49" charset="0"/>
              <a:buChar char="-"/>
            </a:pPr>
            <a:r>
              <a:rPr lang="en-US" altLang="en-US" sz="2600" b="1" dirty="0">
                <a:solidFill>
                  <a:srgbClr val="FF0000"/>
                </a:solidFill>
                <a:latin typeface="Tahoma" pitchFamily="34" charset="0"/>
              </a:rPr>
              <a:t>An acute disease </a:t>
            </a: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n-US" altLang="en-US" sz="2600" dirty="0">
                <a:latin typeface="Tahoma" pitchFamily="34" charset="0"/>
              </a:rPr>
              <a:t>Caused by measles virus</a:t>
            </a: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n-US" altLang="en-US" sz="2600" dirty="0">
                <a:latin typeface="Tahoma" pitchFamily="34" charset="0"/>
              </a:rPr>
              <a:t>Highly infectious: everyone exposed gets the disease if not immune</a:t>
            </a:r>
            <a:endParaRPr lang="pt-BR" altLang="en-US" sz="2600" dirty="0">
              <a:latin typeface="Tahoma" pitchFamily="34" charset="0"/>
            </a:endParaRP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Tx/>
              <a:buFont typeface="Courier New" pitchFamily="49" charset="0"/>
              <a:buChar char="-"/>
            </a:pPr>
            <a:r>
              <a:rPr lang="pt-BR" altLang="en-US" sz="2600" b="1" dirty="0">
                <a:solidFill>
                  <a:srgbClr val="FF0000"/>
                </a:solidFill>
                <a:latin typeface="Tahoma" pitchFamily="34" charset="0"/>
              </a:rPr>
              <a:t>Transmission </a:t>
            </a: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pt-BR" altLang="en-US" sz="2600" dirty="0">
                <a:latin typeface="Tahoma" pitchFamily="34" charset="0"/>
              </a:rPr>
              <a:t>Contact with respiratory secretions or aerosols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Tx/>
              <a:buFont typeface="Courier New" pitchFamily="49" charset="0"/>
              <a:buNone/>
            </a:pPr>
            <a:endParaRPr lang="pt-BR" altLang="en-US" sz="2600" b="1" dirty="0">
              <a:solidFill>
                <a:srgbClr val="FFCC00"/>
              </a:solidFill>
              <a:latin typeface="Tahoma" pitchFamily="34" charset="0"/>
            </a:endParaRPr>
          </a:p>
        </p:txBody>
      </p:sp>
      <p:grpSp>
        <p:nvGrpSpPr>
          <p:cNvPr id="10244" name="Group 34"/>
          <p:cNvGrpSpPr>
            <a:grpSpLocks/>
          </p:cNvGrpSpPr>
          <p:nvPr/>
        </p:nvGrpSpPr>
        <p:grpSpPr bwMode="auto">
          <a:xfrm>
            <a:off x="6996545" y="5244353"/>
            <a:ext cx="1316182" cy="1277471"/>
            <a:chOff x="4000" y="3492"/>
            <a:chExt cx="1418" cy="1356"/>
          </a:xfrm>
        </p:grpSpPr>
        <p:sp>
          <p:nvSpPr>
            <p:cNvPr id="10245" name="Oval 8"/>
            <p:cNvSpPr>
              <a:spLocks noChangeArrowheads="1"/>
            </p:cNvSpPr>
            <p:nvPr/>
          </p:nvSpPr>
          <p:spPr bwMode="auto">
            <a:xfrm>
              <a:off x="4215" y="3627"/>
              <a:ext cx="1008" cy="100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PH" altLang="en-US"/>
            </a:p>
          </p:txBody>
        </p:sp>
        <p:sp>
          <p:nvSpPr>
            <p:cNvPr id="10246" name="Freeform 9"/>
            <p:cNvSpPr>
              <a:spLocks/>
            </p:cNvSpPr>
            <p:nvPr/>
          </p:nvSpPr>
          <p:spPr bwMode="auto">
            <a:xfrm rot="-1395668">
              <a:off x="4290" y="3492"/>
              <a:ext cx="344" cy="252"/>
            </a:xfrm>
            <a:custGeom>
              <a:avLst/>
              <a:gdLst>
                <a:gd name="T0" fmla="*/ 52 w 336"/>
                <a:gd name="T1" fmla="*/ 0 h 384"/>
                <a:gd name="T2" fmla="*/ 316 w 336"/>
                <a:gd name="T3" fmla="*/ 0 h 384"/>
                <a:gd name="T4" fmla="*/ 369 w 336"/>
                <a:gd name="T5" fmla="*/ 18 h 384"/>
                <a:gd name="T6" fmla="*/ 264 w 336"/>
                <a:gd name="T7" fmla="*/ 27 h 384"/>
                <a:gd name="T8" fmla="*/ 264 w 336"/>
                <a:gd name="T9" fmla="*/ 71 h 384"/>
                <a:gd name="T10" fmla="*/ 159 w 336"/>
                <a:gd name="T11" fmla="*/ 71 h 384"/>
                <a:gd name="T12" fmla="*/ 159 w 336"/>
                <a:gd name="T13" fmla="*/ 27 h 384"/>
                <a:gd name="T14" fmla="*/ 0 w 336"/>
                <a:gd name="T15" fmla="*/ 18 h 384"/>
                <a:gd name="T16" fmla="*/ 52 w 336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6"/>
                <a:gd name="T28" fmla="*/ 0 h 384"/>
                <a:gd name="T29" fmla="*/ 336 w 336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6" h="384">
                  <a:moveTo>
                    <a:pt x="48" y="0"/>
                  </a:moveTo>
                  <a:lnTo>
                    <a:pt x="288" y="0"/>
                  </a:lnTo>
                  <a:lnTo>
                    <a:pt x="336" y="96"/>
                  </a:lnTo>
                  <a:lnTo>
                    <a:pt x="240" y="144"/>
                  </a:lnTo>
                  <a:lnTo>
                    <a:pt x="240" y="384"/>
                  </a:lnTo>
                  <a:lnTo>
                    <a:pt x="144" y="384"/>
                  </a:lnTo>
                  <a:lnTo>
                    <a:pt x="144" y="14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Freeform 10"/>
            <p:cNvSpPr>
              <a:spLocks/>
            </p:cNvSpPr>
            <p:nvPr/>
          </p:nvSpPr>
          <p:spPr bwMode="auto">
            <a:xfrm>
              <a:off x="4296" y="3808"/>
              <a:ext cx="776" cy="664"/>
            </a:xfrm>
            <a:custGeom>
              <a:avLst/>
              <a:gdLst>
                <a:gd name="T0" fmla="*/ 264 w 776"/>
                <a:gd name="T1" fmla="*/ 32 h 664"/>
                <a:gd name="T2" fmla="*/ 360 w 776"/>
                <a:gd name="T3" fmla="*/ 32 h 664"/>
                <a:gd name="T4" fmla="*/ 600 w 776"/>
                <a:gd name="T5" fmla="*/ 32 h 664"/>
                <a:gd name="T6" fmla="*/ 648 w 776"/>
                <a:gd name="T7" fmla="*/ 224 h 664"/>
                <a:gd name="T8" fmla="*/ 120 w 776"/>
                <a:gd name="T9" fmla="*/ 128 h 664"/>
                <a:gd name="T10" fmla="*/ 168 w 776"/>
                <a:gd name="T11" fmla="*/ 272 h 664"/>
                <a:gd name="T12" fmla="*/ 600 w 776"/>
                <a:gd name="T13" fmla="*/ 272 h 664"/>
                <a:gd name="T14" fmla="*/ 696 w 776"/>
                <a:gd name="T15" fmla="*/ 272 h 664"/>
                <a:gd name="T16" fmla="*/ 744 w 776"/>
                <a:gd name="T17" fmla="*/ 416 h 664"/>
                <a:gd name="T18" fmla="*/ 504 w 776"/>
                <a:gd name="T19" fmla="*/ 512 h 664"/>
                <a:gd name="T20" fmla="*/ 72 w 776"/>
                <a:gd name="T21" fmla="*/ 320 h 664"/>
                <a:gd name="T22" fmla="*/ 72 w 776"/>
                <a:gd name="T23" fmla="*/ 416 h 664"/>
                <a:gd name="T24" fmla="*/ 264 w 776"/>
                <a:gd name="T25" fmla="*/ 512 h 664"/>
                <a:gd name="T26" fmla="*/ 600 w 776"/>
                <a:gd name="T27" fmla="*/ 656 h 664"/>
                <a:gd name="T28" fmla="*/ 648 w 776"/>
                <a:gd name="T29" fmla="*/ 560 h 6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6"/>
                <a:gd name="T46" fmla="*/ 0 h 664"/>
                <a:gd name="T47" fmla="*/ 776 w 776"/>
                <a:gd name="T48" fmla="*/ 664 h 6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6" h="664">
                  <a:moveTo>
                    <a:pt x="264" y="32"/>
                  </a:moveTo>
                  <a:cubicBezTo>
                    <a:pt x="284" y="32"/>
                    <a:pt x="304" y="32"/>
                    <a:pt x="360" y="32"/>
                  </a:cubicBezTo>
                  <a:cubicBezTo>
                    <a:pt x="416" y="32"/>
                    <a:pt x="552" y="0"/>
                    <a:pt x="600" y="32"/>
                  </a:cubicBezTo>
                  <a:cubicBezTo>
                    <a:pt x="648" y="64"/>
                    <a:pt x="728" y="208"/>
                    <a:pt x="648" y="224"/>
                  </a:cubicBezTo>
                  <a:cubicBezTo>
                    <a:pt x="568" y="240"/>
                    <a:pt x="200" y="120"/>
                    <a:pt x="120" y="128"/>
                  </a:cubicBezTo>
                  <a:cubicBezTo>
                    <a:pt x="40" y="136"/>
                    <a:pt x="88" y="248"/>
                    <a:pt x="168" y="272"/>
                  </a:cubicBezTo>
                  <a:cubicBezTo>
                    <a:pt x="248" y="296"/>
                    <a:pt x="512" y="272"/>
                    <a:pt x="600" y="272"/>
                  </a:cubicBezTo>
                  <a:cubicBezTo>
                    <a:pt x="688" y="272"/>
                    <a:pt x="672" y="248"/>
                    <a:pt x="696" y="272"/>
                  </a:cubicBezTo>
                  <a:cubicBezTo>
                    <a:pt x="720" y="296"/>
                    <a:pt x="776" y="376"/>
                    <a:pt x="744" y="416"/>
                  </a:cubicBezTo>
                  <a:cubicBezTo>
                    <a:pt x="712" y="456"/>
                    <a:pt x="616" y="528"/>
                    <a:pt x="504" y="512"/>
                  </a:cubicBezTo>
                  <a:cubicBezTo>
                    <a:pt x="392" y="496"/>
                    <a:pt x="144" y="336"/>
                    <a:pt x="72" y="320"/>
                  </a:cubicBezTo>
                  <a:cubicBezTo>
                    <a:pt x="0" y="304"/>
                    <a:pt x="40" y="384"/>
                    <a:pt x="72" y="416"/>
                  </a:cubicBezTo>
                  <a:cubicBezTo>
                    <a:pt x="104" y="448"/>
                    <a:pt x="176" y="472"/>
                    <a:pt x="264" y="512"/>
                  </a:cubicBezTo>
                  <a:cubicBezTo>
                    <a:pt x="352" y="552"/>
                    <a:pt x="536" y="648"/>
                    <a:pt x="600" y="656"/>
                  </a:cubicBezTo>
                  <a:cubicBezTo>
                    <a:pt x="664" y="664"/>
                    <a:pt x="656" y="612"/>
                    <a:pt x="648" y="56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Oval 13"/>
            <p:cNvSpPr>
              <a:spLocks noChangeArrowheads="1"/>
            </p:cNvSpPr>
            <p:nvPr/>
          </p:nvSpPr>
          <p:spPr bwMode="auto">
            <a:xfrm rot="-280041">
              <a:off x="4569" y="3666"/>
              <a:ext cx="240" cy="4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PH" altLang="en-US"/>
            </a:p>
          </p:txBody>
        </p:sp>
        <p:sp>
          <p:nvSpPr>
            <p:cNvPr id="10249" name="Oval 15"/>
            <p:cNvSpPr>
              <a:spLocks noChangeArrowheads="1"/>
            </p:cNvSpPr>
            <p:nvPr/>
          </p:nvSpPr>
          <p:spPr bwMode="auto">
            <a:xfrm rot="1548908">
              <a:off x="4800" y="3708"/>
              <a:ext cx="240" cy="4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PH" altLang="en-US"/>
            </a:p>
          </p:txBody>
        </p:sp>
        <p:sp>
          <p:nvSpPr>
            <p:cNvPr id="10250" name="Oval 16"/>
            <p:cNvSpPr>
              <a:spLocks noChangeArrowheads="1"/>
            </p:cNvSpPr>
            <p:nvPr/>
          </p:nvSpPr>
          <p:spPr bwMode="auto">
            <a:xfrm rot="3107090">
              <a:off x="4983" y="3858"/>
              <a:ext cx="240" cy="4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PH" altLang="en-US"/>
            </a:p>
          </p:txBody>
        </p:sp>
        <p:sp>
          <p:nvSpPr>
            <p:cNvPr id="10251" name="Oval 17"/>
            <p:cNvSpPr>
              <a:spLocks noChangeArrowheads="1"/>
            </p:cNvSpPr>
            <p:nvPr/>
          </p:nvSpPr>
          <p:spPr bwMode="auto">
            <a:xfrm rot="5400000">
              <a:off x="5058" y="4080"/>
              <a:ext cx="240" cy="4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PH" altLang="en-US"/>
            </a:p>
          </p:txBody>
        </p:sp>
        <p:sp>
          <p:nvSpPr>
            <p:cNvPr id="10252" name="Oval 18"/>
            <p:cNvSpPr>
              <a:spLocks noChangeArrowheads="1"/>
            </p:cNvSpPr>
            <p:nvPr/>
          </p:nvSpPr>
          <p:spPr bwMode="auto">
            <a:xfrm rot="7069274">
              <a:off x="5001" y="4311"/>
              <a:ext cx="240" cy="4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PH" altLang="en-US"/>
            </a:p>
          </p:txBody>
        </p:sp>
        <p:sp>
          <p:nvSpPr>
            <p:cNvPr id="10253" name="Oval 19"/>
            <p:cNvSpPr>
              <a:spLocks noChangeArrowheads="1"/>
            </p:cNvSpPr>
            <p:nvPr/>
          </p:nvSpPr>
          <p:spPr bwMode="auto">
            <a:xfrm rot="-1878236">
              <a:off x="4845" y="4485"/>
              <a:ext cx="240" cy="4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PH" altLang="en-US"/>
            </a:p>
          </p:txBody>
        </p:sp>
        <p:sp>
          <p:nvSpPr>
            <p:cNvPr id="10254" name="Oval 20"/>
            <p:cNvSpPr>
              <a:spLocks noChangeArrowheads="1"/>
            </p:cNvSpPr>
            <p:nvPr/>
          </p:nvSpPr>
          <p:spPr bwMode="auto">
            <a:xfrm>
              <a:off x="4626" y="4557"/>
              <a:ext cx="240" cy="4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PH" altLang="en-US"/>
            </a:p>
          </p:txBody>
        </p:sp>
        <p:sp>
          <p:nvSpPr>
            <p:cNvPr id="10255" name="Oval 21"/>
            <p:cNvSpPr>
              <a:spLocks noChangeArrowheads="1"/>
            </p:cNvSpPr>
            <p:nvPr/>
          </p:nvSpPr>
          <p:spPr bwMode="auto">
            <a:xfrm rot="1544110">
              <a:off x="4416" y="4512"/>
              <a:ext cx="240" cy="4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0256" name="Oval 22"/>
            <p:cNvSpPr>
              <a:spLocks noChangeArrowheads="1"/>
            </p:cNvSpPr>
            <p:nvPr/>
          </p:nvSpPr>
          <p:spPr bwMode="auto">
            <a:xfrm rot="2825169">
              <a:off x="4236" y="4377"/>
              <a:ext cx="240" cy="4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0257" name="Oval 23"/>
            <p:cNvSpPr>
              <a:spLocks noChangeArrowheads="1"/>
            </p:cNvSpPr>
            <p:nvPr/>
          </p:nvSpPr>
          <p:spPr bwMode="auto">
            <a:xfrm rot="5400000">
              <a:off x="4149" y="4143"/>
              <a:ext cx="240" cy="4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0258" name="Oval 24"/>
            <p:cNvSpPr>
              <a:spLocks noChangeArrowheads="1"/>
            </p:cNvSpPr>
            <p:nvPr/>
          </p:nvSpPr>
          <p:spPr bwMode="auto">
            <a:xfrm rot="-1878236">
              <a:off x="4338" y="3744"/>
              <a:ext cx="240" cy="4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0259" name="Oval 25"/>
            <p:cNvSpPr>
              <a:spLocks noChangeArrowheads="1"/>
            </p:cNvSpPr>
            <p:nvPr/>
          </p:nvSpPr>
          <p:spPr bwMode="auto">
            <a:xfrm rot="6775963">
              <a:off x="4194" y="3918"/>
              <a:ext cx="240" cy="4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0260" name="Freeform 26"/>
            <p:cNvSpPr>
              <a:spLocks/>
            </p:cNvSpPr>
            <p:nvPr/>
          </p:nvSpPr>
          <p:spPr bwMode="auto">
            <a:xfrm rot="2422619">
              <a:off x="4822" y="3504"/>
              <a:ext cx="344" cy="252"/>
            </a:xfrm>
            <a:custGeom>
              <a:avLst/>
              <a:gdLst>
                <a:gd name="T0" fmla="*/ 52 w 336"/>
                <a:gd name="T1" fmla="*/ 0 h 384"/>
                <a:gd name="T2" fmla="*/ 316 w 336"/>
                <a:gd name="T3" fmla="*/ 0 h 384"/>
                <a:gd name="T4" fmla="*/ 369 w 336"/>
                <a:gd name="T5" fmla="*/ 18 h 384"/>
                <a:gd name="T6" fmla="*/ 264 w 336"/>
                <a:gd name="T7" fmla="*/ 27 h 384"/>
                <a:gd name="T8" fmla="*/ 264 w 336"/>
                <a:gd name="T9" fmla="*/ 71 h 384"/>
                <a:gd name="T10" fmla="*/ 159 w 336"/>
                <a:gd name="T11" fmla="*/ 71 h 384"/>
                <a:gd name="T12" fmla="*/ 159 w 336"/>
                <a:gd name="T13" fmla="*/ 27 h 384"/>
                <a:gd name="T14" fmla="*/ 0 w 336"/>
                <a:gd name="T15" fmla="*/ 18 h 384"/>
                <a:gd name="T16" fmla="*/ 52 w 336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6"/>
                <a:gd name="T28" fmla="*/ 0 h 384"/>
                <a:gd name="T29" fmla="*/ 336 w 336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6" h="384">
                  <a:moveTo>
                    <a:pt x="48" y="0"/>
                  </a:moveTo>
                  <a:lnTo>
                    <a:pt x="288" y="0"/>
                  </a:lnTo>
                  <a:lnTo>
                    <a:pt x="336" y="96"/>
                  </a:lnTo>
                  <a:lnTo>
                    <a:pt x="240" y="144"/>
                  </a:lnTo>
                  <a:lnTo>
                    <a:pt x="240" y="384"/>
                  </a:lnTo>
                  <a:lnTo>
                    <a:pt x="144" y="384"/>
                  </a:lnTo>
                  <a:lnTo>
                    <a:pt x="144" y="14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7"/>
            <p:cNvSpPr>
              <a:spLocks/>
            </p:cNvSpPr>
            <p:nvPr/>
          </p:nvSpPr>
          <p:spPr bwMode="auto">
            <a:xfrm rot="-3625552">
              <a:off x="4024" y="3747"/>
              <a:ext cx="344" cy="252"/>
            </a:xfrm>
            <a:custGeom>
              <a:avLst/>
              <a:gdLst>
                <a:gd name="T0" fmla="*/ 52 w 336"/>
                <a:gd name="T1" fmla="*/ 0 h 384"/>
                <a:gd name="T2" fmla="*/ 316 w 336"/>
                <a:gd name="T3" fmla="*/ 0 h 384"/>
                <a:gd name="T4" fmla="*/ 369 w 336"/>
                <a:gd name="T5" fmla="*/ 18 h 384"/>
                <a:gd name="T6" fmla="*/ 264 w 336"/>
                <a:gd name="T7" fmla="*/ 27 h 384"/>
                <a:gd name="T8" fmla="*/ 264 w 336"/>
                <a:gd name="T9" fmla="*/ 71 h 384"/>
                <a:gd name="T10" fmla="*/ 159 w 336"/>
                <a:gd name="T11" fmla="*/ 71 h 384"/>
                <a:gd name="T12" fmla="*/ 159 w 336"/>
                <a:gd name="T13" fmla="*/ 27 h 384"/>
                <a:gd name="T14" fmla="*/ 0 w 336"/>
                <a:gd name="T15" fmla="*/ 18 h 384"/>
                <a:gd name="T16" fmla="*/ 52 w 336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6"/>
                <a:gd name="T28" fmla="*/ 0 h 384"/>
                <a:gd name="T29" fmla="*/ 336 w 336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6" h="384">
                  <a:moveTo>
                    <a:pt x="48" y="0"/>
                  </a:moveTo>
                  <a:lnTo>
                    <a:pt x="288" y="0"/>
                  </a:lnTo>
                  <a:lnTo>
                    <a:pt x="336" y="96"/>
                  </a:lnTo>
                  <a:lnTo>
                    <a:pt x="240" y="144"/>
                  </a:lnTo>
                  <a:lnTo>
                    <a:pt x="240" y="384"/>
                  </a:lnTo>
                  <a:lnTo>
                    <a:pt x="144" y="384"/>
                  </a:lnTo>
                  <a:lnTo>
                    <a:pt x="144" y="14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28"/>
            <p:cNvSpPr>
              <a:spLocks/>
            </p:cNvSpPr>
            <p:nvPr/>
          </p:nvSpPr>
          <p:spPr bwMode="auto">
            <a:xfrm rot="-6114371">
              <a:off x="3954" y="4139"/>
              <a:ext cx="344" cy="252"/>
            </a:xfrm>
            <a:custGeom>
              <a:avLst/>
              <a:gdLst>
                <a:gd name="T0" fmla="*/ 52 w 336"/>
                <a:gd name="T1" fmla="*/ 0 h 384"/>
                <a:gd name="T2" fmla="*/ 316 w 336"/>
                <a:gd name="T3" fmla="*/ 0 h 384"/>
                <a:gd name="T4" fmla="*/ 369 w 336"/>
                <a:gd name="T5" fmla="*/ 18 h 384"/>
                <a:gd name="T6" fmla="*/ 264 w 336"/>
                <a:gd name="T7" fmla="*/ 27 h 384"/>
                <a:gd name="T8" fmla="*/ 264 w 336"/>
                <a:gd name="T9" fmla="*/ 71 h 384"/>
                <a:gd name="T10" fmla="*/ 159 w 336"/>
                <a:gd name="T11" fmla="*/ 71 h 384"/>
                <a:gd name="T12" fmla="*/ 159 w 336"/>
                <a:gd name="T13" fmla="*/ 27 h 384"/>
                <a:gd name="T14" fmla="*/ 0 w 336"/>
                <a:gd name="T15" fmla="*/ 18 h 384"/>
                <a:gd name="T16" fmla="*/ 52 w 336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6"/>
                <a:gd name="T28" fmla="*/ 0 h 384"/>
                <a:gd name="T29" fmla="*/ 336 w 336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6" h="384">
                  <a:moveTo>
                    <a:pt x="48" y="0"/>
                  </a:moveTo>
                  <a:lnTo>
                    <a:pt x="288" y="0"/>
                  </a:lnTo>
                  <a:lnTo>
                    <a:pt x="336" y="96"/>
                  </a:lnTo>
                  <a:lnTo>
                    <a:pt x="240" y="144"/>
                  </a:lnTo>
                  <a:lnTo>
                    <a:pt x="240" y="384"/>
                  </a:lnTo>
                  <a:lnTo>
                    <a:pt x="144" y="384"/>
                  </a:lnTo>
                  <a:lnTo>
                    <a:pt x="144" y="14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29"/>
            <p:cNvSpPr>
              <a:spLocks/>
            </p:cNvSpPr>
            <p:nvPr/>
          </p:nvSpPr>
          <p:spPr bwMode="auto">
            <a:xfrm rot="4222585">
              <a:off x="5120" y="3752"/>
              <a:ext cx="344" cy="252"/>
            </a:xfrm>
            <a:custGeom>
              <a:avLst/>
              <a:gdLst>
                <a:gd name="T0" fmla="*/ 52 w 336"/>
                <a:gd name="T1" fmla="*/ 0 h 384"/>
                <a:gd name="T2" fmla="*/ 316 w 336"/>
                <a:gd name="T3" fmla="*/ 0 h 384"/>
                <a:gd name="T4" fmla="*/ 369 w 336"/>
                <a:gd name="T5" fmla="*/ 18 h 384"/>
                <a:gd name="T6" fmla="*/ 264 w 336"/>
                <a:gd name="T7" fmla="*/ 27 h 384"/>
                <a:gd name="T8" fmla="*/ 264 w 336"/>
                <a:gd name="T9" fmla="*/ 71 h 384"/>
                <a:gd name="T10" fmla="*/ 159 w 336"/>
                <a:gd name="T11" fmla="*/ 71 h 384"/>
                <a:gd name="T12" fmla="*/ 159 w 336"/>
                <a:gd name="T13" fmla="*/ 27 h 384"/>
                <a:gd name="T14" fmla="*/ 0 w 336"/>
                <a:gd name="T15" fmla="*/ 18 h 384"/>
                <a:gd name="T16" fmla="*/ 52 w 336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6"/>
                <a:gd name="T28" fmla="*/ 0 h 384"/>
                <a:gd name="T29" fmla="*/ 336 w 336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6" h="384">
                  <a:moveTo>
                    <a:pt x="48" y="0"/>
                  </a:moveTo>
                  <a:lnTo>
                    <a:pt x="288" y="0"/>
                  </a:lnTo>
                  <a:lnTo>
                    <a:pt x="336" y="96"/>
                  </a:lnTo>
                  <a:lnTo>
                    <a:pt x="240" y="144"/>
                  </a:lnTo>
                  <a:lnTo>
                    <a:pt x="240" y="384"/>
                  </a:lnTo>
                  <a:lnTo>
                    <a:pt x="144" y="384"/>
                  </a:lnTo>
                  <a:lnTo>
                    <a:pt x="144" y="14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30"/>
            <p:cNvSpPr>
              <a:spLocks/>
            </p:cNvSpPr>
            <p:nvPr/>
          </p:nvSpPr>
          <p:spPr bwMode="auto">
            <a:xfrm rot="6801417">
              <a:off x="5119" y="4164"/>
              <a:ext cx="344" cy="252"/>
            </a:xfrm>
            <a:custGeom>
              <a:avLst/>
              <a:gdLst>
                <a:gd name="T0" fmla="*/ 52 w 336"/>
                <a:gd name="T1" fmla="*/ 0 h 384"/>
                <a:gd name="T2" fmla="*/ 316 w 336"/>
                <a:gd name="T3" fmla="*/ 0 h 384"/>
                <a:gd name="T4" fmla="*/ 369 w 336"/>
                <a:gd name="T5" fmla="*/ 18 h 384"/>
                <a:gd name="T6" fmla="*/ 264 w 336"/>
                <a:gd name="T7" fmla="*/ 27 h 384"/>
                <a:gd name="T8" fmla="*/ 264 w 336"/>
                <a:gd name="T9" fmla="*/ 71 h 384"/>
                <a:gd name="T10" fmla="*/ 159 w 336"/>
                <a:gd name="T11" fmla="*/ 71 h 384"/>
                <a:gd name="T12" fmla="*/ 159 w 336"/>
                <a:gd name="T13" fmla="*/ 27 h 384"/>
                <a:gd name="T14" fmla="*/ 0 w 336"/>
                <a:gd name="T15" fmla="*/ 18 h 384"/>
                <a:gd name="T16" fmla="*/ 52 w 336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6"/>
                <a:gd name="T28" fmla="*/ 0 h 384"/>
                <a:gd name="T29" fmla="*/ 336 w 336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6" h="384">
                  <a:moveTo>
                    <a:pt x="48" y="0"/>
                  </a:moveTo>
                  <a:lnTo>
                    <a:pt x="288" y="0"/>
                  </a:lnTo>
                  <a:lnTo>
                    <a:pt x="336" y="96"/>
                  </a:lnTo>
                  <a:lnTo>
                    <a:pt x="240" y="144"/>
                  </a:lnTo>
                  <a:lnTo>
                    <a:pt x="240" y="384"/>
                  </a:lnTo>
                  <a:lnTo>
                    <a:pt x="144" y="384"/>
                  </a:lnTo>
                  <a:lnTo>
                    <a:pt x="144" y="14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31"/>
            <p:cNvSpPr>
              <a:spLocks/>
            </p:cNvSpPr>
            <p:nvPr/>
          </p:nvSpPr>
          <p:spPr bwMode="auto">
            <a:xfrm rot="8430524">
              <a:off x="4917" y="4484"/>
              <a:ext cx="344" cy="252"/>
            </a:xfrm>
            <a:custGeom>
              <a:avLst/>
              <a:gdLst>
                <a:gd name="T0" fmla="*/ 52 w 336"/>
                <a:gd name="T1" fmla="*/ 0 h 384"/>
                <a:gd name="T2" fmla="*/ 316 w 336"/>
                <a:gd name="T3" fmla="*/ 0 h 384"/>
                <a:gd name="T4" fmla="*/ 369 w 336"/>
                <a:gd name="T5" fmla="*/ 18 h 384"/>
                <a:gd name="T6" fmla="*/ 264 w 336"/>
                <a:gd name="T7" fmla="*/ 27 h 384"/>
                <a:gd name="T8" fmla="*/ 264 w 336"/>
                <a:gd name="T9" fmla="*/ 71 h 384"/>
                <a:gd name="T10" fmla="*/ 159 w 336"/>
                <a:gd name="T11" fmla="*/ 71 h 384"/>
                <a:gd name="T12" fmla="*/ 159 w 336"/>
                <a:gd name="T13" fmla="*/ 27 h 384"/>
                <a:gd name="T14" fmla="*/ 0 w 336"/>
                <a:gd name="T15" fmla="*/ 18 h 384"/>
                <a:gd name="T16" fmla="*/ 52 w 336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6"/>
                <a:gd name="T28" fmla="*/ 0 h 384"/>
                <a:gd name="T29" fmla="*/ 336 w 336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6" h="384">
                  <a:moveTo>
                    <a:pt x="48" y="0"/>
                  </a:moveTo>
                  <a:lnTo>
                    <a:pt x="288" y="0"/>
                  </a:lnTo>
                  <a:lnTo>
                    <a:pt x="336" y="96"/>
                  </a:lnTo>
                  <a:lnTo>
                    <a:pt x="240" y="144"/>
                  </a:lnTo>
                  <a:lnTo>
                    <a:pt x="240" y="384"/>
                  </a:lnTo>
                  <a:lnTo>
                    <a:pt x="144" y="384"/>
                  </a:lnTo>
                  <a:lnTo>
                    <a:pt x="144" y="14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32"/>
            <p:cNvSpPr>
              <a:spLocks/>
            </p:cNvSpPr>
            <p:nvPr/>
          </p:nvSpPr>
          <p:spPr bwMode="auto">
            <a:xfrm rot="-8056003">
              <a:off x="4166" y="4463"/>
              <a:ext cx="344" cy="252"/>
            </a:xfrm>
            <a:custGeom>
              <a:avLst/>
              <a:gdLst>
                <a:gd name="T0" fmla="*/ 52 w 336"/>
                <a:gd name="T1" fmla="*/ 0 h 384"/>
                <a:gd name="T2" fmla="*/ 316 w 336"/>
                <a:gd name="T3" fmla="*/ 0 h 384"/>
                <a:gd name="T4" fmla="*/ 369 w 336"/>
                <a:gd name="T5" fmla="*/ 18 h 384"/>
                <a:gd name="T6" fmla="*/ 264 w 336"/>
                <a:gd name="T7" fmla="*/ 27 h 384"/>
                <a:gd name="T8" fmla="*/ 264 w 336"/>
                <a:gd name="T9" fmla="*/ 71 h 384"/>
                <a:gd name="T10" fmla="*/ 159 w 336"/>
                <a:gd name="T11" fmla="*/ 71 h 384"/>
                <a:gd name="T12" fmla="*/ 159 w 336"/>
                <a:gd name="T13" fmla="*/ 27 h 384"/>
                <a:gd name="T14" fmla="*/ 0 w 336"/>
                <a:gd name="T15" fmla="*/ 18 h 384"/>
                <a:gd name="T16" fmla="*/ 52 w 336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6"/>
                <a:gd name="T28" fmla="*/ 0 h 384"/>
                <a:gd name="T29" fmla="*/ 336 w 336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6" h="384">
                  <a:moveTo>
                    <a:pt x="48" y="0"/>
                  </a:moveTo>
                  <a:lnTo>
                    <a:pt x="288" y="0"/>
                  </a:lnTo>
                  <a:lnTo>
                    <a:pt x="336" y="96"/>
                  </a:lnTo>
                  <a:lnTo>
                    <a:pt x="240" y="144"/>
                  </a:lnTo>
                  <a:lnTo>
                    <a:pt x="240" y="384"/>
                  </a:lnTo>
                  <a:lnTo>
                    <a:pt x="144" y="384"/>
                  </a:lnTo>
                  <a:lnTo>
                    <a:pt x="144" y="14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33"/>
            <p:cNvSpPr>
              <a:spLocks/>
            </p:cNvSpPr>
            <p:nvPr/>
          </p:nvSpPr>
          <p:spPr bwMode="auto">
            <a:xfrm rot="10544978">
              <a:off x="4548" y="4596"/>
              <a:ext cx="344" cy="252"/>
            </a:xfrm>
            <a:custGeom>
              <a:avLst/>
              <a:gdLst>
                <a:gd name="T0" fmla="*/ 52 w 336"/>
                <a:gd name="T1" fmla="*/ 0 h 384"/>
                <a:gd name="T2" fmla="*/ 316 w 336"/>
                <a:gd name="T3" fmla="*/ 0 h 384"/>
                <a:gd name="T4" fmla="*/ 369 w 336"/>
                <a:gd name="T5" fmla="*/ 18 h 384"/>
                <a:gd name="T6" fmla="*/ 264 w 336"/>
                <a:gd name="T7" fmla="*/ 27 h 384"/>
                <a:gd name="T8" fmla="*/ 264 w 336"/>
                <a:gd name="T9" fmla="*/ 71 h 384"/>
                <a:gd name="T10" fmla="*/ 159 w 336"/>
                <a:gd name="T11" fmla="*/ 71 h 384"/>
                <a:gd name="T12" fmla="*/ 159 w 336"/>
                <a:gd name="T13" fmla="*/ 27 h 384"/>
                <a:gd name="T14" fmla="*/ 0 w 336"/>
                <a:gd name="T15" fmla="*/ 18 h 384"/>
                <a:gd name="T16" fmla="*/ 52 w 336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6"/>
                <a:gd name="T28" fmla="*/ 0 h 384"/>
                <a:gd name="T29" fmla="*/ 336 w 336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6" h="384">
                  <a:moveTo>
                    <a:pt x="48" y="0"/>
                  </a:moveTo>
                  <a:lnTo>
                    <a:pt x="288" y="0"/>
                  </a:lnTo>
                  <a:lnTo>
                    <a:pt x="336" y="96"/>
                  </a:lnTo>
                  <a:lnTo>
                    <a:pt x="240" y="144"/>
                  </a:lnTo>
                  <a:lnTo>
                    <a:pt x="240" y="384"/>
                  </a:lnTo>
                  <a:lnTo>
                    <a:pt x="144" y="384"/>
                  </a:lnTo>
                  <a:lnTo>
                    <a:pt x="144" y="14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892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489" y="277346"/>
            <a:ext cx="8229023" cy="865654"/>
          </a:xfrm>
        </p:spPr>
        <p:txBody>
          <a:bodyPr/>
          <a:lstStyle/>
          <a:p>
            <a:pPr eaLnBrk="1" hangingPunct="1"/>
            <a:r>
              <a:rPr lang="pt-BR" altLang="en-US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Measles disease</a:t>
            </a:r>
            <a:endParaRPr lang="en-US" altLang="en-US" b="1" dirty="0" smtClean="0">
              <a:solidFill>
                <a:srgbClr val="FF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3455" y="1344706"/>
            <a:ext cx="8104909" cy="51771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chemeClr val="tx1"/>
              </a:buClr>
              <a:buSzTx/>
              <a:buFont typeface="Courier New" pitchFamily="49" charset="0"/>
              <a:buChar char="-"/>
            </a:pPr>
            <a:r>
              <a:rPr lang="en-US" altLang="en-US" sz="2600" b="1" dirty="0">
                <a:solidFill>
                  <a:srgbClr val="FF0000"/>
                </a:solidFill>
                <a:latin typeface="Tahoma" pitchFamily="34" charset="0"/>
              </a:rPr>
              <a:t>Classic manifestations</a:t>
            </a: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n-US" altLang="en-US" sz="2600" dirty="0">
                <a:latin typeface="Tahoma" pitchFamily="34" charset="0"/>
              </a:rPr>
              <a:t>Fever</a:t>
            </a: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n-US" altLang="en-US" sz="2600" dirty="0" err="1">
                <a:latin typeface="Tahoma" pitchFamily="34" charset="0"/>
              </a:rPr>
              <a:t>Maculopapular</a:t>
            </a:r>
            <a:r>
              <a:rPr lang="en-US" altLang="en-US" sz="2600" dirty="0">
                <a:latin typeface="Tahoma" pitchFamily="34" charset="0"/>
              </a:rPr>
              <a:t> rash</a:t>
            </a: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n-US" altLang="en-US" sz="2600" dirty="0">
                <a:latin typeface="Tahoma" pitchFamily="34" charset="0"/>
              </a:rPr>
              <a:t>The </a:t>
            </a:r>
            <a:r>
              <a:rPr lang="en-US" altLang="en-US" sz="2600" b="1" dirty="0">
                <a:latin typeface="Tahoma" pitchFamily="34" charset="0"/>
              </a:rPr>
              <a:t>3C</a:t>
            </a:r>
            <a:r>
              <a:rPr lang="en-US" altLang="en-US" sz="2600" dirty="0">
                <a:latin typeface="Tahoma" pitchFamily="34" charset="0"/>
              </a:rPr>
              <a:t>:</a:t>
            </a:r>
            <a:r>
              <a:rPr lang="en-US" altLang="en-US" sz="2600" b="1" dirty="0">
                <a:latin typeface="Tahoma" pitchFamily="34" charset="0"/>
              </a:rPr>
              <a:t> </a:t>
            </a:r>
            <a:r>
              <a:rPr lang="en-US" altLang="en-US" sz="2600" b="1" u="sng" dirty="0">
                <a:latin typeface="Tahoma" pitchFamily="34" charset="0"/>
              </a:rPr>
              <a:t>C</a:t>
            </a:r>
            <a:r>
              <a:rPr lang="en-US" altLang="en-US" sz="2600" dirty="0">
                <a:latin typeface="Tahoma" pitchFamily="34" charset="0"/>
              </a:rPr>
              <a:t>ough</a:t>
            </a:r>
            <a:r>
              <a:rPr lang="pt-BR" altLang="en-US" sz="2600" dirty="0">
                <a:latin typeface="Tahoma" pitchFamily="34" charset="0"/>
              </a:rPr>
              <a:t>,</a:t>
            </a:r>
            <a:r>
              <a:rPr lang="en-US" altLang="en-US" sz="2600" dirty="0">
                <a:latin typeface="Tahoma" pitchFamily="34" charset="0"/>
              </a:rPr>
              <a:t> </a:t>
            </a:r>
            <a:r>
              <a:rPr lang="en-US" altLang="en-US" sz="2600" b="1" u="sng" dirty="0" err="1">
                <a:latin typeface="Tahoma" pitchFamily="34" charset="0"/>
              </a:rPr>
              <a:t>C</a:t>
            </a:r>
            <a:r>
              <a:rPr lang="en-US" altLang="en-US" sz="2600" dirty="0" err="1">
                <a:latin typeface="Tahoma" pitchFamily="34" charset="0"/>
              </a:rPr>
              <a:t>oryza</a:t>
            </a:r>
            <a:r>
              <a:rPr lang="pt-BR" altLang="en-US" sz="2600" dirty="0">
                <a:latin typeface="Tahoma" pitchFamily="34" charset="0"/>
              </a:rPr>
              <a:t> (runny nose)</a:t>
            </a:r>
            <a:r>
              <a:rPr lang="en-US" altLang="en-US" sz="2600" dirty="0">
                <a:latin typeface="Tahoma" pitchFamily="34" charset="0"/>
              </a:rPr>
              <a:t>, </a:t>
            </a:r>
            <a:r>
              <a:rPr lang="en-US" altLang="en-US" sz="2600" b="1" u="sng" dirty="0">
                <a:latin typeface="Tahoma" pitchFamily="34" charset="0"/>
              </a:rPr>
              <a:t>C</a:t>
            </a:r>
            <a:r>
              <a:rPr lang="en-US" altLang="en-US" sz="2600" dirty="0">
                <a:latin typeface="Tahoma" pitchFamily="34" charset="0"/>
              </a:rPr>
              <a:t>onjunctivitis</a:t>
            </a:r>
            <a:r>
              <a:rPr lang="pt-BR" altLang="en-US" sz="2600" dirty="0">
                <a:latin typeface="Tahoma" pitchFamily="34" charset="0"/>
              </a:rPr>
              <a:t> (red eyes)</a:t>
            </a:r>
            <a:endParaRPr lang="en-US" altLang="en-US" sz="2600" b="1" dirty="0">
              <a:latin typeface="Tahoma" pitchFamily="34" charset="0"/>
            </a:endParaRP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Tx/>
              <a:buFont typeface="Courier New" pitchFamily="49" charset="0"/>
              <a:buChar char="-"/>
            </a:pPr>
            <a:r>
              <a:rPr lang="pt-BR" altLang="en-US" sz="2600" b="1" dirty="0">
                <a:solidFill>
                  <a:srgbClr val="FF0000"/>
                </a:solidFill>
                <a:latin typeface="Tahoma" pitchFamily="34" charset="0"/>
              </a:rPr>
              <a:t>Mortality rate</a:t>
            </a: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pt-BR" altLang="en-US" sz="2600" dirty="0">
                <a:latin typeface="Tahoma" pitchFamily="34" charset="0"/>
              </a:rPr>
              <a:t>0.1 – 10%</a:t>
            </a: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n-US" altLang="en-US" sz="26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5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Clinical course of measles</a:t>
            </a:r>
          </a:p>
        </p:txBody>
      </p:sp>
      <p:sp>
        <p:nvSpPr>
          <p:cNvPr id="1229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489" y="1546412"/>
            <a:ext cx="8229023" cy="5177118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40000"/>
              </a:spcBef>
              <a:buClr>
                <a:schemeClr val="tx1"/>
              </a:buClr>
              <a:buFont typeface="Courier New" pitchFamily="49" charset="0"/>
              <a:buChar char="-"/>
            </a:pPr>
            <a:r>
              <a:rPr lang="en-US" altLang="en-US" sz="2200" b="1" dirty="0">
                <a:solidFill>
                  <a:srgbClr val="FF0000"/>
                </a:solidFill>
                <a:latin typeface="Tahoma" pitchFamily="34" charset="0"/>
              </a:rPr>
              <a:t>Incubation period:</a:t>
            </a:r>
            <a:r>
              <a:rPr lang="en-US" altLang="en-US" sz="2200" b="1" dirty="0">
                <a:latin typeface="Tahoma" pitchFamily="34" charset="0"/>
              </a:rPr>
              <a:t> 14 days (range, 7 – 18 days)</a:t>
            </a:r>
            <a:endParaRPr lang="en-US" altLang="en-US" sz="2200" b="1" dirty="0">
              <a:solidFill>
                <a:srgbClr val="FFCC00"/>
              </a:solidFill>
              <a:latin typeface="Tahoma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40000"/>
              </a:spcBef>
              <a:buClr>
                <a:schemeClr val="tx1"/>
              </a:buClr>
              <a:buFont typeface="Courier New" pitchFamily="49" charset="0"/>
              <a:buChar char="-"/>
            </a:pPr>
            <a:r>
              <a:rPr lang="en-US" altLang="en-US" sz="2200" b="1" dirty="0" err="1">
                <a:solidFill>
                  <a:srgbClr val="FF0000"/>
                </a:solidFill>
                <a:latin typeface="Tahoma" pitchFamily="34" charset="0"/>
              </a:rPr>
              <a:t>Prodrome</a:t>
            </a:r>
            <a:r>
              <a:rPr lang="en-US" altLang="en-US" sz="2200" b="1" dirty="0">
                <a:solidFill>
                  <a:srgbClr val="FF0000"/>
                </a:solidFill>
                <a:latin typeface="Tahoma" pitchFamily="34" charset="0"/>
              </a:rPr>
              <a:t>:</a:t>
            </a:r>
            <a:r>
              <a:rPr lang="en-US" altLang="en-US" sz="2200" b="1" dirty="0">
                <a:latin typeface="Tahoma" pitchFamily="34" charset="0"/>
              </a:rPr>
              <a:t> begins 10 – 14 days after exposure</a:t>
            </a:r>
          </a:p>
          <a:p>
            <a:pPr lvl="1" eaLnBrk="1" hangingPunct="1">
              <a:lnSpc>
                <a:spcPct val="130000"/>
              </a:lnSpc>
              <a:spcBef>
                <a:spcPct val="40000"/>
              </a:spcBef>
            </a:pPr>
            <a:r>
              <a:rPr lang="en-US" altLang="en-US" sz="2200" dirty="0">
                <a:latin typeface="Tahoma" pitchFamily="34" charset="0"/>
              </a:rPr>
              <a:t>High fever, cough, </a:t>
            </a:r>
            <a:r>
              <a:rPr lang="en-US" altLang="en-US" sz="2200" dirty="0" err="1">
                <a:latin typeface="Tahoma" pitchFamily="34" charset="0"/>
              </a:rPr>
              <a:t>coryza</a:t>
            </a:r>
            <a:r>
              <a:rPr lang="en-US" altLang="en-US" sz="2200" dirty="0">
                <a:latin typeface="Tahoma" pitchFamily="34" charset="0"/>
              </a:rPr>
              <a:t>, conjunctivitis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200" dirty="0">
                <a:latin typeface="Tahoma" pitchFamily="34" charset="0"/>
              </a:rPr>
              <a:t>Period of greatest infectiousness (virus shedding)</a:t>
            </a:r>
          </a:p>
          <a:p>
            <a:pPr eaLnBrk="1" hangingPunct="1">
              <a:lnSpc>
                <a:spcPct val="130000"/>
              </a:lnSpc>
              <a:spcBef>
                <a:spcPct val="40000"/>
              </a:spcBef>
              <a:buClr>
                <a:schemeClr val="tx1"/>
              </a:buClr>
              <a:buFont typeface="Courier New" pitchFamily="49" charset="0"/>
              <a:buChar char="-"/>
            </a:pPr>
            <a:r>
              <a:rPr lang="en-US" altLang="en-US" sz="2200" b="1" dirty="0">
                <a:solidFill>
                  <a:srgbClr val="FF0000"/>
                </a:solidFill>
                <a:latin typeface="Tahoma" pitchFamily="34" charset="0"/>
              </a:rPr>
              <a:t>Rash begins: </a:t>
            </a:r>
            <a:r>
              <a:rPr lang="en-US" altLang="en-US" sz="2200" b="1" dirty="0">
                <a:latin typeface="Tahoma" pitchFamily="34" charset="0"/>
              </a:rPr>
              <a:t>2 – 4 days after </a:t>
            </a:r>
            <a:r>
              <a:rPr lang="en-US" altLang="en-US" sz="2200" b="1" dirty="0" err="1">
                <a:latin typeface="Tahoma" pitchFamily="34" charset="0"/>
              </a:rPr>
              <a:t>prodrome</a:t>
            </a:r>
            <a:r>
              <a:rPr lang="en-US" altLang="en-US" sz="2200" b="1" dirty="0">
                <a:latin typeface="Tahoma" pitchFamily="34" charset="0"/>
              </a:rPr>
              <a:t> starts</a:t>
            </a:r>
          </a:p>
          <a:p>
            <a:pPr eaLnBrk="1" hangingPunct="1">
              <a:lnSpc>
                <a:spcPct val="130000"/>
              </a:lnSpc>
              <a:spcBef>
                <a:spcPct val="40000"/>
              </a:spcBef>
              <a:buClr>
                <a:schemeClr val="tx1"/>
              </a:buClr>
              <a:buFont typeface="Courier New" pitchFamily="49" charset="0"/>
              <a:buChar char="-"/>
            </a:pPr>
            <a:r>
              <a:rPr lang="en-US" altLang="en-US" sz="2200" b="1" dirty="0">
                <a:solidFill>
                  <a:srgbClr val="FF0000"/>
                </a:solidFill>
                <a:latin typeface="Tahoma" pitchFamily="34" charset="0"/>
              </a:rPr>
              <a:t>Complications:</a:t>
            </a:r>
            <a:r>
              <a:rPr lang="en-US" altLang="en-US" sz="2200" b="1" dirty="0">
                <a:solidFill>
                  <a:srgbClr val="FFCC00"/>
                </a:solidFill>
                <a:latin typeface="Tahoma" pitchFamily="34" charset="0"/>
              </a:rPr>
              <a:t> </a:t>
            </a:r>
            <a:r>
              <a:rPr lang="en-US" altLang="en-US" sz="2200" b="1" dirty="0">
                <a:latin typeface="Tahoma" pitchFamily="34" charset="0"/>
              </a:rPr>
              <a:t>occur mostly in 2</a:t>
            </a:r>
            <a:r>
              <a:rPr lang="en-US" altLang="en-US" sz="2200" b="1" baseline="30000" dirty="0">
                <a:latin typeface="Tahoma" pitchFamily="34" charset="0"/>
              </a:rPr>
              <a:t>nd</a:t>
            </a:r>
            <a:r>
              <a:rPr lang="en-US" altLang="en-US" sz="2200" b="1" dirty="0">
                <a:latin typeface="Tahoma" pitchFamily="34" charset="0"/>
              </a:rPr>
              <a:t>  and 3</a:t>
            </a:r>
            <a:r>
              <a:rPr lang="en-US" altLang="en-US" sz="2200" b="1" baseline="30000" dirty="0">
                <a:latin typeface="Tahoma" pitchFamily="34" charset="0"/>
              </a:rPr>
              <a:t>rd</a:t>
            </a:r>
            <a:r>
              <a:rPr lang="en-US" altLang="en-US" sz="2200" b="1" dirty="0">
                <a:latin typeface="Tahoma" pitchFamily="34" charset="0"/>
              </a:rPr>
              <a:t>  weeks</a:t>
            </a:r>
            <a:r>
              <a:rPr lang="en-US" altLang="en-US" sz="2500" dirty="0">
                <a:latin typeface="Tahoma" pitchFamily="34" charset="0"/>
              </a:rPr>
              <a:t> </a:t>
            </a:r>
            <a:endParaRPr lang="en-US" altLang="en-US" sz="2200" b="1" dirty="0">
              <a:solidFill>
                <a:srgbClr val="FFCC00"/>
              </a:solidFill>
              <a:latin typeface="Tahoma" pitchFamily="34" charset="0"/>
            </a:endParaRPr>
          </a:p>
          <a:p>
            <a:pPr lvl="1" eaLnBrk="1" hangingPunct="1">
              <a:lnSpc>
                <a:spcPct val="130000"/>
              </a:lnSpc>
              <a:spcBef>
                <a:spcPct val="40000"/>
              </a:spcBef>
            </a:pPr>
            <a:r>
              <a:rPr lang="en-US" altLang="en-US" sz="2200" dirty="0">
                <a:latin typeface="Tahoma" pitchFamily="34" charset="0"/>
              </a:rPr>
              <a:t>Any disease or death not clearly due to another cause (e.g., trauma) during the </a:t>
            </a:r>
            <a:r>
              <a:rPr lang="en-US" altLang="en-US" sz="2200" u="sng" dirty="0">
                <a:latin typeface="Tahoma" pitchFamily="34" charset="0"/>
              </a:rPr>
              <a:t>30 days following rash onset</a:t>
            </a:r>
          </a:p>
        </p:txBody>
      </p:sp>
    </p:spTree>
    <p:extLst>
      <p:ext uri="{BB962C8B-B14F-4D97-AF65-F5344CB8AC3E}">
        <p14:creationId xmlns:p14="http://schemas.microsoft.com/office/powerpoint/2010/main" val="1360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Clinical course of measles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5136" y="2382652"/>
            <a:ext cx="3424671" cy="960904"/>
            <a:chOff x="156" y="1701"/>
            <a:chExt cx="2373" cy="686"/>
          </a:xfrm>
        </p:grpSpPr>
        <p:sp>
          <p:nvSpPr>
            <p:cNvPr id="13379" name="Text Box 4"/>
            <p:cNvSpPr txBox="1">
              <a:spLocks noChangeArrowheads="1"/>
            </p:cNvSpPr>
            <p:nvPr/>
          </p:nvSpPr>
          <p:spPr bwMode="auto">
            <a:xfrm>
              <a:off x="327" y="1701"/>
              <a:ext cx="2016" cy="435"/>
            </a:xfrm>
            <a:prstGeom prst="rect">
              <a:avLst/>
            </a:prstGeom>
            <a:noFill/>
            <a:ln w="63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2200" b="1" dirty="0">
                  <a:solidFill>
                    <a:srgbClr val="FF0000"/>
                  </a:solidFill>
                  <a:latin typeface="Tahoma" pitchFamily="34" charset="0"/>
                </a:rPr>
                <a:t>incubation period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2200" dirty="0">
                  <a:solidFill>
                    <a:srgbClr val="FF0000"/>
                  </a:solidFill>
                  <a:latin typeface="Tahoma" pitchFamily="34" charset="0"/>
                </a:rPr>
                <a:t>( </a:t>
              </a:r>
              <a:r>
                <a:rPr lang="en-US" altLang="en-US" dirty="0">
                  <a:solidFill>
                    <a:srgbClr val="FF0000"/>
                  </a:solidFill>
                  <a:latin typeface="Tahoma" pitchFamily="34" charset="0"/>
                </a:rPr>
                <a:t>7–18 days before rash)</a:t>
              </a:r>
            </a:p>
          </p:txBody>
        </p:sp>
        <p:grpSp>
          <p:nvGrpSpPr>
            <p:cNvPr id="13380" name="Group 5"/>
            <p:cNvGrpSpPr>
              <a:grpSpLocks/>
            </p:cNvGrpSpPr>
            <p:nvPr/>
          </p:nvGrpSpPr>
          <p:grpSpPr bwMode="auto">
            <a:xfrm>
              <a:off x="156" y="2118"/>
              <a:ext cx="2373" cy="269"/>
              <a:chOff x="219" y="2091"/>
              <a:chExt cx="2373" cy="269"/>
            </a:xfrm>
          </p:grpSpPr>
          <p:sp>
            <p:nvSpPr>
              <p:cNvPr id="13381" name="Line 6"/>
              <p:cNvSpPr>
                <a:spLocks noChangeShapeType="1"/>
              </p:cNvSpPr>
              <p:nvPr/>
            </p:nvSpPr>
            <p:spPr bwMode="auto">
              <a:xfrm flipH="1">
                <a:off x="219" y="2187"/>
                <a:ext cx="237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382" name="Line 7"/>
              <p:cNvSpPr>
                <a:spLocks noChangeShapeType="1"/>
              </p:cNvSpPr>
              <p:nvPr/>
            </p:nvSpPr>
            <p:spPr bwMode="auto">
              <a:xfrm>
                <a:off x="233" y="2187"/>
                <a:ext cx="0" cy="17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383" name="Line 8"/>
              <p:cNvSpPr>
                <a:spLocks noChangeShapeType="1"/>
              </p:cNvSpPr>
              <p:nvPr/>
            </p:nvSpPr>
            <p:spPr bwMode="auto">
              <a:xfrm>
                <a:off x="2578" y="2186"/>
                <a:ext cx="0" cy="17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384" name="Line 9"/>
              <p:cNvSpPr>
                <a:spLocks noChangeShapeType="1"/>
              </p:cNvSpPr>
              <p:nvPr/>
            </p:nvSpPr>
            <p:spPr bwMode="auto">
              <a:xfrm flipV="1">
                <a:off x="1406" y="2091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4330" y="3643313"/>
            <a:ext cx="2679989" cy="2741239"/>
            <a:chOff x="-3" y="2601"/>
            <a:chExt cx="1857" cy="1957"/>
          </a:xfrm>
        </p:grpSpPr>
        <p:sp>
          <p:nvSpPr>
            <p:cNvPr id="13376" name="Line 11"/>
            <p:cNvSpPr>
              <a:spLocks noChangeShapeType="1"/>
            </p:cNvSpPr>
            <p:nvPr/>
          </p:nvSpPr>
          <p:spPr bwMode="auto">
            <a:xfrm>
              <a:off x="219" y="2601"/>
              <a:ext cx="0" cy="967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Text Box 12"/>
            <p:cNvSpPr txBox="1">
              <a:spLocks noChangeArrowheads="1"/>
            </p:cNvSpPr>
            <p:nvPr/>
          </p:nvSpPr>
          <p:spPr bwMode="auto">
            <a:xfrm>
              <a:off x="48" y="3374"/>
              <a:ext cx="1728" cy="501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2200" b="1">
                  <a:solidFill>
                    <a:srgbClr val="080808"/>
                  </a:solidFill>
                  <a:latin typeface="Tahoma" pitchFamily="34" charset="0"/>
                </a:rPr>
                <a:t>18 days before rash</a:t>
              </a:r>
            </a:p>
          </p:txBody>
        </p:sp>
        <p:sp>
          <p:nvSpPr>
            <p:cNvPr id="13378" name="Rectangle 13"/>
            <p:cNvSpPr>
              <a:spLocks noChangeArrowheads="1"/>
            </p:cNvSpPr>
            <p:nvPr/>
          </p:nvSpPr>
          <p:spPr bwMode="auto">
            <a:xfrm>
              <a:off x="-3" y="3833"/>
              <a:ext cx="185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latin typeface="Tahoma" pitchFamily="34" charset="0"/>
                </a:rPr>
                <a:t>Exposure happened the earliest 18 days before rash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060989" y="3639109"/>
            <a:ext cx="2701636" cy="2455489"/>
            <a:chOff x="2121" y="2598"/>
            <a:chExt cx="1872" cy="1753"/>
          </a:xfrm>
        </p:grpSpPr>
        <p:sp>
          <p:nvSpPr>
            <p:cNvPr id="13373" name="Line 15"/>
            <p:cNvSpPr>
              <a:spLocks noChangeShapeType="1"/>
            </p:cNvSpPr>
            <p:nvPr/>
          </p:nvSpPr>
          <p:spPr bwMode="auto">
            <a:xfrm>
              <a:off x="3471" y="2598"/>
              <a:ext cx="0" cy="775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Text Box 16"/>
            <p:cNvSpPr txBox="1">
              <a:spLocks noChangeArrowheads="1"/>
            </p:cNvSpPr>
            <p:nvPr/>
          </p:nvSpPr>
          <p:spPr bwMode="auto">
            <a:xfrm>
              <a:off x="2160" y="3357"/>
              <a:ext cx="1695" cy="54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200" b="1">
                  <a:solidFill>
                    <a:srgbClr val="080808"/>
                  </a:solidFill>
                  <a:latin typeface="Tahoma" pitchFamily="34" charset="0"/>
                </a:rPr>
                <a:t>4 days before rash</a:t>
              </a:r>
            </a:p>
          </p:txBody>
        </p:sp>
        <p:sp>
          <p:nvSpPr>
            <p:cNvPr id="13375" name="Rectangle 17"/>
            <p:cNvSpPr>
              <a:spLocks noChangeArrowheads="1"/>
            </p:cNvSpPr>
            <p:nvPr/>
          </p:nvSpPr>
          <p:spPr bwMode="auto">
            <a:xfrm>
              <a:off x="2121" y="3846"/>
              <a:ext cx="1872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latin typeface="Tahoma" pitchFamily="34" charset="0"/>
                </a:rPr>
                <a:t>Is the probable start of infectiousness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896716" y="2431677"/>
            <a:ext cx="1593273" cy="899272"/>
            <a:chOff x="3393" y="1736"/>
            <a:chExt cx="1104" cy="642"/>
          </a:xfrm>
        </p:grpSpPr>
        <p:sp>
          <p:nvSpPr>
            <p:cNvPr id="13368" name="Text Box 19"/>
            <p:cNvSpPr txBox="1">
              <a:spLocks noChangeArrowheads="1"/>
            </p:cNvSpPr>
            <p:nvPr/>
          </p:nvSpPr>
          <p:spPr bwMode="auto">
            <a:xfrm>
              <a:off x="3393" y="1736"/>
              <a:ext cx="1104" cy="39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2200" b="1" dirty="0" err="1">
                  <a:solidFill>
                    <a:srgbClr val="FF0000"/>
                  </a:solidFill>
                  <a:latin typeface="Tahoma" pitchFamily="34" charset="0"/>
                </a:rPr>
                <a:t>prodrome</a:t>
              </a:r>
              <a:endParaRPr lang="en-US" altLang="en-US" sz="2200" b="1" dirty="0">
                <a:solidFill>
                  <a:srgbClr val="FF0000"/>
                </a:solidFill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dirty="0">
                  <a:latin typeface="Tahoma" pitchFamily="34" charset="0"/>
                </a:rPr>
                <a:t>(about 4 days)</a:t>
              </a:r>
            </a:p>
          </p:txBody>
        </p:sp>
        <p:sp>
          <p:nvSpPr>
            <p:cNvPr id="13369" name="Line 20"/>
            <p:cNvSpPr>
              <a:spLocks noChangeShapeType="1"/>
            </p:cNvSpPr>
            <p:nvPr/>
          </p:nvSpPr>
          <p:spPr bwMode="auto">
            <a:xfrm flipH="1">
              <a:off x="3477" y="2214"/>
              <a:ext cx="93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Line 21"/>
            <p:cNvSpPr>
              <a:spLocks noChangeShapeType="1"/>
            </p:cNvSpPr>
            <p:nvPr/>
          </p:nvSpPr>
          <p:spPr bwMode="auto">
            <a:xfrm>
              <a:off x="3492" y="2205"/>
              <a:ext cx="0" cy="17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Line 22"/>
            <p:cNvSpPr>
              <a:spLocks noChangeShapeType="1"/>
            </p:cNvSpPr>
            <p:nvPr/>
          </p:nvSpPr>
          <p:spPr bwMode="auto">
            <a:xfrm>
              <a:off x="4395" y="2204"/>
              <a:ext cx="0" cy="17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Line 23"/>
            <p:cNvSpPr>
              <a:spLocks noChangeShapeType="1"/>
            </p:cNvSpPr>
            <p:nvPr/>
          </p:nvSpPr>
          <p:spPr bwMode="auto">
            <a:xfrm flipV="1">
              <a:off x="3944" y="2109"/>
              <a:ext cx="0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9" name="Group 24"/>
          <p:cNvGrpSpPr>
            <a:grpSpLocks/>
          </p:cNvGrpSpPr>
          <p:nvPr/>
        </p:nvGrpSpPr>
        <p:grpSpPr bwMode="auto">
          <a:xfrm>
            <a:off x="47626" y="3361765"/>
            <a:ext cx="9083386" cy="201706"/>
            <a:chOff x="33" y="2400"/>
            <a:chExt cx="6294" cy="144"/>
          </a:xfrm>
        </p:grpSpPr>
        <p:sp>
          <p:nvSpPr>
            <p:cNvPr id="13341" name="Rectangle 25"/>
            <p:cNvSpPr>
              <a:spLocks noChangeArrowheads="1"/>
            </p:cNvSpPr>
            <p:nvPr/>
          </p:nvSpPr>
          <p:spPr bwMode="auto">
            <a:xfrm>
              <a:off x="33" y="2400"/>
              <a:ext cx="240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-18</a:t>
              </a:r>
            </a:p>
          </p:txBody>
        </p:sp>
        <p:sp>
          <p:nvSpPr>
            <p:cNvPr id="13342" name="Rectangle 26"/>
            <p:cNvSpPr>
              <a:spLocks noChangeArrowheads="1"/>
            </p:cNvSpPr>
            <p:nvPr/>
          </p:nvSpPr>
          <p:spPr bwMode="auto">
            <a:xfrm>
              <a:off x="261" y="2400"/>
              <a:ext cx="240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-17</a:t>
              </a:r>
            </a:p>
          </p:txBody>
        </p:sp>
        <p:sp>
          <p:nvSpPr>
            <p:cNvPr id="13343" name="Rectangle 27"/>
            <p:cNvSpPr>
              <a:spLocks noChangeArrowheads="1"/>
            </p:cNvSpPr>
            <p:nvPr/>
          </p:nvSpPr>
          <p:spPr bwMode="auto">
            <a:xfrm>
              <a:off x="501" y="2400"/>
              <a:ext cx="240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-16</a:t>
              </a:r>
            </a:p>
          </p:txBody>
        </p:sp>
        <p:sp>
          <p:nvSpPr>
            <p:cNvPr id="13344" name="Rectangle 28"/>
            <p:cNvSpPr>
              <a:spLocks noChangeArrowheads="1"/>
            </p:cNvSpPr>
            <p:nvPr/>
          </p:nvSpPr>
          <p:spPr bwMode="auto">
            <a:xfrm>
              <a:off x="729" y="2400"/>
              <a:ext cx="240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-15</a:t>
              </a:r>
            </a:p>
          </p:txBody>
        </p:sp>
        <p:sp>
          <p:nvSpPr>
            <p:cNvPr id="13345" name="Rectangle 29"/>
            <p:cNvSpPr>
              <a:spLocks noChangeArrowheads="1"/>
            </p:cNvSpPr>
            <p:nvPr/>
          </p:nvSpPr>
          <p:spPr bwMode="auto">
            <a:xfrm>
              <a:off x="969" y="2400"/>
              <a:ext cx="240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-14</a:t>
              </a:r>
            </a:p>
          </p:txBody>
        </p:sp>
        <p:sp>
          <p:nvSpPr>
            <p:cNvPr id="13346" name="Rectangle 30"/>
            <p:cNvSpPr>
              <a:spLocks noChangeArrowheads="1"/>
            </p:cNvSpPr>
            <p:nvPr/>
          </p:nvSpPr>
          <p:spPr bwMode="auto">
            <a:xfrm>
              <a:off x="1209" y="2400"/>
              <a:ext cx="240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-13</a:t>
              </a:r>
            </a:p>
          </p:txBody>
        </p:sp>
        <p:sp>
          <p:nvSpPr>
            <p:cNvPr id="13347" name="Rectangle 31"/>
            <p:cNvSpPr>
              <a:spLocks noChangeArrowheads="1"/>
            </p:cNvSpPr>
            <p:nvPr/>
          </p:nvSpPr>
          <p:spPr bwMode="auto">
            <a:xfrm>
              <a:off x="1449" y="2400"/>
              <a:ext cx="240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-12</a:t>
              </a:r>
            </a:p>
          </p:txBody>
        </p:sp>
        <p:sp>
          <p:nvSpPr>
            <p:cNvPr id="13348" name="Rectangle 32"/>
            <p:cNvSpPr>
              <a:spLocks noChangeArrowheads="1"/>
            </p:cNvSpPr>
            <p:nvPr/>
          </p:nvSpPr>
          <p:spPr bwMode="auto">
            <a:xfrm>
              <a:off x="1686" y="2400"/>
              <a:ext cx="240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-11</a:t>
              </a:r>
            </a:p>
          </p:txBody>
        </p:sp>
        <p:sp>
          <p:nvSpPr>
            <p:cNvPr id="13349" name="Rectangle 33"/>
            <p:cNvSpPr>
              <a:spLocks noChangeArrowheads="1"/>
            </p:cNvSpPr>
            <p:nvPr/>
          </p:nvSpPr>
          <p:spPr bwMode="auto">
            <a:xfrm>
              <a:off x="1926" y="2400"/>
              <a:ext cx="240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-10</a:t>
              </a:r>
            </a:p>
          </p:txBody>
        </p:sp>
        <p:sp>
          <p:nvSpPr>
            <p:cNvPr id="13350" name="Rectangle 34"/>
            <p:cNvSpPr>
              <a:spLocks noChangeArrowheads="1"/>
            </p:cNvSpPr>
            <p:nvPr/>
          </p:nvSpPr>
          <p:spPr bwMode="auto">
            <a:xfrm>
              <a:off x="2163" y="2400"/>
              <a:ext cx="240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-9</a:t>
              </a:r>
            </a:p>
          </p:txBody>
        </p:sp>
        <p:sp>
          <p:nvSpPr>
            <p:cNvPr id="13351" name="Rectangle 35"/>
            <p:cNvSpPr>
              <a:spLocks noChangeArrowheads="1"/>
            </p:cNvSpPr>
            <p:nvPr/>
          </p:nvSpPr>
          <p:spPr bwMode="auto">
            <a:xfrm>
              <a:off x="2391" y="2400"/>
              <a:ext cx="240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-8</a:t>
              </a:r>
            </a:p>
          </p:txBody>
        </p:sp>
        <p:sp>
          <p:nvSpPr>
            <p:cNvPr id="13352" name="Rectangle 36"/>
            <p:cNvSpPr>
              <a:spLocks noChangeArrowheads="1"/>
            </p:cNvSpPr>
            <p:nvPr/>
          </p:nvSpPr>
          <p:spPr bwMode="auto">
            <a:xfrm>
              <a:off x="2631" y="2400"/>
              <a:ext cx="240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-7</a:t>
              </a:r>
            </a:p>
          </p:txBody>
        </p:sp>
        <p:sp>
          <p:nvSpPr>
            <p:cNvPr id="13353" name="Rectangle 37"/>
            <p:cNvSpPr>
              <a:spLocks noChangeArrowheads="1"/>
            </p:cNvSpPr>
            <p:nvPr/>
          </p:nvSpPr>
          <p:spPr bwMode="auto">
            <a:xfrm>
              <a:off x="2859" y="2400"/>
              <a:ext cx="240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-6</a:t>
              </a:r>
            </a:p>
          </p:txBody>
        </p:sp>
        <p:sp>
          <p:nvSpPr>
            <p:cNvPr id="13354" name="Rectangle 38"/>
            <p:cNvSpPr>
              <a:spLocks noChangeArrowheads="1"/>
            </p:cNvSpPr>
            <p:nvPr/>
          </p:nvSpPr>
          <p:spPr bwMode="auto">
            <a:xfrm>
              <a:off x="3099" y="2400"/>
              <a:ext cx="240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-5</a:t>
              </a:r>
            </a:p>
          </p:txBody>
        </p:sp>
        <p:sp>
          <p:nvSpPr>
            <p:cNvPr id="13355" name="Rectangle 39"/>
            <p:cNvSpPr>
              <a:spLocks noChangeArrowheads="1"/>
            </p:cNvSpPr>
            <p:nvPr/>
          </p:nvSpPr>
          <p:spPr bwMode="auto">
            <a:xfrm>
              <a:off x="3339" y="2400"/>
              <a:ext cx="240" cy="144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-4</a:t>
              </a:r>
            </a:p>
          </p:txBody>
        </p:sp>
        <p:sp>
          <p:nvSpPr>
            <p:cNvPr id="13356" name="Rectangle 40"/>
            <p:cNvSpPr>
              <a:spLocks noChangeArrowheads="1"/>
            </p:cNvSpPr>
            <p:nvPr/>
          </p:nvSpPr>
          <p:spPr bwMode="auto">
            <a:xfrm>
              <a:off x="3585" y="2400"/>
              <a:ext cx="240" cy="144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-3</a:t>
              </a:r>
            </a:p>
          </p:txBody>
        </p:sp>
        <p:sp>
          <p:nvSpPr>
            <p:cNvPr id="13357" name="Rectangle 41"/>
            <p:cNvSpPr>
              <a:spLocks noChangeArrowheads="1"/>
            </p:cNvSpPr>
            <p:nvPr/>
          </p:nvSpPr>
          <p:spPr bwMode="auto">
            <a:xfrm>
              <a:off x="3816" y="2400"/>
              <a:ext cx="240" cy="144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-2</a:t>
              </a:r>
            </a:p>
          </p:txBody>
        </p:sp>
        <p:sp>
          <p:nvSpPr>
            <p:cNvPr id="13358" name="Rectangle 42"/>
            <p:cNvSpPr>
              <a:spLocks noChangeArrowheads="1"/>
            </p:cNvSpPr>
            <p:nvPr/>
          </p:nvSpPr>
          <p:spPr bwMode="auto">
            <a:xfrm>
              <a:off x="4056" y="2400"/>
              <a:ext cx="240" cy="144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-1</a:t>
              </a:r>
            </a:p>
          </p:txBody>
        </p:sp>
        <p:sp>
          <p:nvSpPr>
            <p:cNvPr id="13359" name="Rectangle 43" descr="Light upward diagonal"/>
            <p:cNvSpPr>
              <a:spLocks noChangeArrowheads="1"/>
            </p:cNvSpPr>
            <p:nvPr/>
          </p:nvSpPr>
          <p:spPr bwMode="auto">
            <a:xfrm>
              <a:off x="4284" y="2400"/>
              <a:ext cx="240" cy="144"/>
            </a:xfrm>
            <a:prstGeom prst="rect">
              <a:avLst/>
            </a:prstGeom>
            <a:pattFill prst="ltUpDiag">
              <a:fgClr>
                <a:srgbClr val="FF9900"/>
              </a:fgClr>
              <a:bgClr>
                <a:schemeClr val="tx1"/>
              </a:bgClr>
            </a:patt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13360" name="Rectangle 44"/>
            <p:cNvSpPr>
              <a:spLocks noChangeArrowheads="1"/>
            </p:cNvSpPr>
            <p:nvPr/>
          </p:nvSpPr>
          <p:spPr bwMode="auto">
            <a:xfrm>
              <a:off x="4524" y="2400"/>
              <a:ext cx="240" cy="14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13361" name="Rectangle 45"/>
            <p:cNvSpPr>
              <a:spLocks noChangeArrowheads="1"/>
            </p:cNvSpPr>
            <p:nvPr/>
          </p:nvSpPr>
          <p:spPr bwMode="auto">
            <a:xfrm>
              <a:off x="4764" y="2400"/>
              <a:ext cx="240" cy="14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13362" name="Rectangle 46"/>
            <p:cNvSpPr>
              <a:spLocks noChangeArrowheads="1"/>
            </p:cNvSpPr>
            <p:nvPr/>
          </p:nvSpPr>
          <p:spPr bwMode="auto">
            <a:xfrm>
              <a:off x="5004" y="2400"/>
              <a:ext cx="240" cy="14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3363" name="Rectangle 47"/>
            <p:cNvSpPr>
              <a:spLocks noChangeArrowheads="1"/>
            </p:cNvSpPr>
            <p:nvPr/>
          </p:nvSpPr>
          <p:spPr bwMode="auto">
            <a:xfrm>
              <a:off x="5244" y="2400"/>
              <a:ext cx="240" cy="14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4</a:t>
              </a:r>
            </a:p>
          </p:txBody>
        </p:sp>
        <p:sp>
          <p:nvSpPr>
            <p:cNvPr id="13364" name="Rectangle 48"/>
            <p:cNvSpPr>
              <a:spLocks noChangeArrowheads="1"/>
            </p:cNvSpPr>
            <p:nvPr/>
          </p:nvSpPr>
          <p:spPr bwMode="auto">
            <a:xfrm>
              <a:off x="5436" y="2400"/>
              <a:ext cx="240" cy="14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5</a:t>
              </a:r>
            </a:p>
          </p:txBody>
        </p:sp>
        <p:sp>
          <p:nvSpPr>
            <p:cNvPr id="13365" name="Rectangle 49"/>
            <p:cNvSpPr>
              <a:spLocks noChangeArrowheads="1"/>
            </p:cNvSpPr>
            <p:nvPr/>
          </p:nvSpPr>
          <p:spPr bwMode="auto">
            <a:xfrm>
              <a:off x="5649" y="2400"/>
              <a:ext cx="240" cy="14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3366" name="Rectangle 50"/>
            <p:cNvSpPr>
              <a:spLocks noChangeArrowheads="1"/>
            </p:cNvSpPr>
            <p:nvPr/>
          </p:nvSpPr>
          <p:spPr bwMode="auto">
            <a:xfrm>
              <a:off x="5889" y="2400"/>
              <a:ext cx="240" cy="14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7</a:t>
              </a:r>
            </a:p>
          </p:txBody>
        </p:sp>
        <p:sp>
          <p:nvSpPr>
            <p:cNvPr id="13367" name="Rectangle 51"/>
            <p:cNvSpPr>
              <a:spLocks noChangeArrowheads="1"/>
            </p:cNvSpPr>
            <p:nvPr/>
          </p:nvSpPr>
          <p:spPr bwMode="auto">
            <a:xfrm>
              <a:off x="6087" y="2400"/>
              <a:ext cx="240" cy="14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33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80808"/>
                  </a:solidFill>
                  <a:latin typeface="Tahoma" pitchFamily="34" charset="0"/>
                </a:rPr>
                <a:t>8</a:t>
              </a:r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6674461" y="2476500"/>
            <a:ext cx="2498147" cy="3541059"/>
            <a:chOff x="4635" y="1749"/>
            <a:chExt cx="1731" cy="2528"/>
          </a:xfrm>
        </p:grpSpPr>
        <p:grpSp>
          <p:nvGrpSpPr>
            <p:cNvPr id="13330" name="Group 53"/>
            <p:cNvGrpSpPr>
              <a:grpSpLocks/>
            </p:cNvGrpSpPr>
            <p:nvPr/>
          </p:nvGrpSpPr>
          <p:grpSpPr bwMode="auto">
            <a:xfrm>
              <a:off x="4869" y="2580"/>
              <a:ext cx="1497" cy="1697"/>
              <a:chOff x="4869" y="2580"/>
              <a:chExt cx="1497" cy="1697"/>
            </a:xfrm>
          </p:grpSpPr>
          <p:sp>
            <p:nvSpPr>
              <p:cNvPr id="13338" name="Line 54"/>
              <p:cNvSpPr>
                <a:spLocks noChangeShapeType="1"/>
              </p:cNvSpPr>
              <p:nvPr/>
            </p:nvSpPr>
            <p:spPr bwMode="auto">
              <a:xfrm>
                <a:off x="5367" y="2580"/>
                <a:ext cx="0" cy="775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Text Box 55"/>
              <p:cNvSpPr txBox="1">
                <a:spLocks noChangeArrowheads="1"/>
              </p:cNvSpPr>
              <p:nvPr/>
            </p:nvSpPr>
            <p:spPr bwMode="auto">
              <a:xfrm>
                <a:off x="4950" y="3093"/>
                <a:ext cx="1200" cy="549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200" b="1">
                    <a:solidFill>
                      <a:srgbClr val="080808"/>
                    </a:solidFill>
                    <a:latin typeface="Tahoma" pitchFamily="34" charset="0"/>
                  </a:rPr>
                  <a:t>4 days after rash</a:t>
                </a:r>
              </a:p>
            </p:txBody>
          </p:sp>
          <p:sp>
            <p:nvSpPr>
              <p:cNvPr id="13340" name="Rectangle 56"/>
              <p:cNvSpPr>
                <a:spLocks noChangeArrowheads="1"/>
              </p:cNvSpPr>
              <p:nvPr/>
            </p:nvSpPr>
            <p:spPr bwMode="auto">
              <a:xfrm>
                <a:off x="4869" y="3552"/>
                <a:ext cx="1497" cy="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>
                    <a:latin typeface="Tahoma" pitchFamily="34" charset="0"/>
                  </a:rPr>
                  <a:t>Is the probable end of infectiousness</a:t>
                </a:r>
              </a:p>
            </p:txBody>
          </p:sp>
        </p:grpSp>
        <p:grpSp>
          <p:nvGrpSpPr>
            <p:cNvPr id="13331" name="Group 57"/>
            <p:cNvGrpSpPr>
              <a:grpSpLocks/>
            </p:cNvGrpSpPr>
            <p:nvPr/>
          </p:nvGrpSpPr>
          <p:grpSpPr bwMode="auto">
            <a:xfrm>
              <a:off x="4635" y="1749"/>
              <a:ext cx="1557" cy="632"/>
              <a:chOff x="4635" y="1749"/>
              <a:chExt cx="1557" cy="632"/>
            </a:xfrm>
          </p:grpSpPr>
          <p:grpSp>
            <p:nvGrpSpPr>
              <p:cNvPr id="13332" name="Group 58"/>
              <p:cNvGrpSpPr>
                <a:grpSpLocks/>
              </p:cNvGrpSpPr>
              <p:nvPr/>
            </p:nvGrpSpPr>
            <p:grpSpPr bwMode="auto">
              <a:xfrm>
                <a:off x="4635" y="1749"/>
                <a:ext cx="1557" cy="632"/>
                <a:chOff x="4635" y="1749"/>
                <a:chExt cx="1557" cy="632"/>
              </a:xfrm>
            </p:grpSpPr>
            <p:sp>
              <p:nvSpPr>
                <p:cNvPr id="1333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689" y="1749"/>
                  <a:ext cx="1440" cy="396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2200" b="1" dirty="0">
                      <a:solidFill>
                        <a:srgbClr val="FF0000"/>
                      </a:solidFill>
                      <a:latin typeface="Tahoma" pitchFamily="34" charset="0"/>
                    </a:rPr>
                    <a:t>rash</a:t>
                  </a:r>
                </a:p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dirty="0">
                      <a:latin typeface="Tahoma" pitchFamily="34" charset="0"/>
                    </a:rPr>
                    <a:t>(about 4–8 days)</a:t>
                  </a:r>
                </a:p>
              </p:txBody>
            </p:sp>
            <p:sp>
              <p:nvSpPr>
                <p:cNvPr id="13335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4635" y="2217"/>
                  <a:ext cx="1557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6" name="Line 61"/>
                <p:cNvSpPr>
                  <a:spLocks noChangeShapeType="1"/>
                </p:cNvSpPr>
                <p:nvPr/>
              </p:nvSpPr>
              <p:spPr bwMode="auto">
                <a:xfrm>
                  <a:off x="4644" y="2208"/>
                  <a:ext cx="0" cy="173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7" name="Line 62"/>
                <p:cNvSpPr>
                  <a:spLocks noChangeShapeType="1"/>
                </p:cNvSpPr>
                <p:nvPr/>
              </p:nvSpPr>
              <p:spPr bwMode="auto">
                <a:xfrm>
                  <a:off x="6183" y="2207"/>
                  <a:ext cx="0" cy="173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33" name="Line 63"/>
              <p:cNvSpPr>
                <a:spLocks noChangeShapeType="1"/>
              </p:cNvSpPr>
              <p:nvPr/>
            </p:nvSpPr>
            <p:spPr bwMode="auto">
              <a:xfrm flipV="1">
                <a:off x="5414" y="2112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5316682" y="3597088"/>
            <a:ext cx="2121477" cy="3127842"/>
            <a:chOff x="3684" y="2568"/>
            <a:chExt cx="1470" cy="2233"/>
          </a:xfrm>
        </p:grpSpPr>
        <p:grpSp>
          <p:nvGrpSpPr>
            <p:cNvPr id="13322" name="Group 65"/>
            <p:cNvGrpSpPr>
              <a:grpSpLocks/>
            </p:cNvGrpSpPr>
            <p:nvPr/>
          </p:nvGrpSpPr>
          <p:grpSpPr bwMode="auto">
            <a:xfrm>
              <a:off x="3684" y="2568"/>
              <a:ext cx="1470" cy="2233"/>
              <a:chOff x="3684" y="2568"/>
              <a:chExt cx="1470" cy="2233"/>
            </a:xfrm>
          </p:grpSpPr>
          <p:grpSp>
            <p:nvGrpSpPr>
              <p:cNvPr id="13324" name="Group 66"/>
              <p:cNvGrpSpPr>
                <a:grpSpLocks/>
              </p:cNvGrpSpPr>
              <p:nvPr/>
            </p:nvGrpSpPr>
            <p:grpSpPr bwMode="auto">
              <a:xfrm>
                <a:off x="4227" y="3498"/>
                <a:ext cx="321" cy="720"/>
                <a:chOff x="2160" y="1389"/>
                <a:chExt cx="624" cy="963"/>
              </a:xfrm>
            </p:grpSpPr>
            <p:sp>
              <p:nvSpPr>
                <p:cNvPr id="13328" name="Oval 67" descr="Solid diamond"/>
                <p:cNvSpPr>
                  <a:spLocks noChangeArrowheads="1"/>
                </p:cNvSpPr>
                <p:nvPr/>
              </p:nvSpPr>
              <p:spPr bwMode="auto">
                <a:xfrm>
                  <a:off x="2427" y="1389"/>
                  <a:ext cx="192" cy="195"/>
                </a:xfrm>
                <a:prstGeom prst="ellipse">
                  <a:avLst/>
                </a:prstGeom>
                <a:pattFill prst="solidDmnd">
                  <a:fgClr>
                    <a:srgbClr val="FF3300"/>
                  </a:fgClr>
                  <a:bgClr>
                    <a:schemeClr val="tx1"/>
                  </a:bgClr>
                </a:patt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13329" name="Freeform 68" descr="Solid diamond"/>
                <p:cNvSpPr>
                  <a:spLocks/>
                </p:cNvSpPr>
                <p:nvPr/>
              </p:nvSpPr>
              <p:spPr bwMode="auto">
                <a:xfrm>
                  <a:off x="2160" y="1584"/>
                  <a:ext cx="624" cy="768"/>
                </a:xfrm>
                <a:custGeom>
                  <a:avLst/>
                  <a:gdLst>
                    <a:gd name="T0" fmla="*/ 32 w 1384"/>
                    <a:gd name="T1" fmla="*/ 0 h 1312"/>
                    <a:gd name="T2" fmla="*/ 29 w 1384"/>
                    <a:gd name="T3" fmla="*/ 11 h 1312"/>
                    <a:gd name="T4" fmla="*/ 8 w 1384"/>
                    <a:gd name="T5" fmla="*/ 34 h 1312"/>
                    <a:gd name="T6" fmla="*/ 4 w 1384"/>
                    <a:gd name="T7" fmla="*/ 39 h 1312"/>
                    <a:gd name="T8" fmla="*/ 4 w 1384"/>
                    <a:gd name="T9" fmla="*/ 51 h 1312"/>
                    <a:gd name="T10" fmla="*/ 25 w 1384"/>
                    <a:gd name="T11" fmla="*/ 34 h 1312"/>
                    <a:gd name="T12" fmla="*/ 19 w 1384"/>
                    <a:gd name="T13" fmla="*/ 147 h 1312"/>
                    <a:gd name="T14" fmla="*/ 32 w 1384"/>
                    <a:gd name="T15" fmla="*/ 79 h 1312"/>
                    <a:gd name="T16" fmla="*/ 43 w 1384"/>
                    <a:gd name="T17" fmla="*/ 141 h 1312"/>
                    <a:gd name="T18" fmla="*/ 37 w 1384"/>
                    <a:gd name="T19" fmla="*/ 39 h 1312"/>
                    <a:gd name="T20" fmla="*/ 57 w 1384"/>
                    <a:gd name="T21" fmla="*/ 62 h 1312"/>
                    <a:gd name="T22" fmla="*/ 37 w 1384"/>
                    <a:gd name="T23" fmla="*/ 11 h 1312"/>
                    <a:gd name="T24" fmla="*/ 35 w 1384"/>
                    <a:gd name="T25" fmla="*/ 0 h 13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84"/>
                    <a:gd name="T40" fmla="*/ 0 h 1312"/>
                    <a:gd name="T41" fmla="*/ 1384 w 1384"/>
                    <a:gd name="T42" fmla="*/ 1312 h 13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84" h="1312">
                      <a:moveTo>
                        <a:pt x="760" y="0"/>
                      </a:moveTo>
                      <a:cubicBezTo>
                        <a:pt x="784" y="24"/>
                        <a:pt x="808" y="48"/>
                        <a:pt x="712" y="96"/>
                      </a:cubicBezTo>
                      <a:cubicBezTo>
                        <a:pt x="616" y="144"/>
                        <a:pt x="288" y="248"/>
                        <a:pt x="184" y="288"/>
                      </a:cubicBezTo>
                      <a:cubicBezTo>
                        <a:pt x="80" y="328"/>
                        <a:pt x="104" y="312"/>
                        <a:pt x="88" y="336"/>
                      </a:cubicBezTo>
                      <a:cubicBezTo>
                        <a:pt x="72" y="360"/>
                        <a:pt x="0" y="440"/>
                        <a:pt x="88" y="432"/>
                      </a:cubicBezTo>
                      <a:cubicBezTo>
                        <a:pt x="176" y="424"/>
                        <a:pt x="552" y="152"/>
                        <a:pt x="616" y="288"/>
                      </a:cubicBezTo>
                      <a:cubicBezTo>
                        <a:pt x="680" y="424"/>
                        <a:pt x="448" y="1184"/>
                        <a:pt x="472" y="1248"/>
                      </a:cubicBezTo>
                      <a:cubicBezTo>
                        <a:pt x="496" y="1312"/>
                        <a:pt x="664" y="680"/>
                        <a:pt x="760" y="672"/>
                      </a:cubicBezTo>
                      <a:cubicBezTo>
                        <a:pt x="856" y="664"/>
                        <a:pt x="1024" y="1256"/>
                        <a:pt x="1048" y="1200"/>
                      </a:cubicBezTo>
                      <a:cubicBezTo>
                        <a:pt x="1072" y="1144"/>
                        <a:pt x="848" y="448"/>
                        <a:pt x="904" y="336"/>
                      </a:cubicBezTo>
                      <a:cubicBezTo>
                        <a:pt x="960" y="224"/>
                        <a:pt x="1384" y="568"/>
                        <a:pt x="1384" y="528"/>
                      </a:cubicBezTo>
                      <a:cubicBezTo>
                        <a:pt x="1384" y="488"/>
                        <a:pt x="992" y="184"/>
                        <a:pt x="904" y="96"/>
                      </a:cubicBezTo>
                      <a:cubicBezTo>
                        <a:pt x="816" y="8"/>
                        <a:pt x="864" y="16"/>
                        <a:pt x="856" y="0"/>
                      </a:cubicBezTo>
                    </a:path>
                  </a:pathLst>
                </a:custGeom>
                <a:pattFill prst="solidDmnd">
                  <a:fgClr>
                    <a:srgbClr val="FF3300"/>
                  </a:fgClr>
                  <a:bgClr>
                    <a:schemeClr val="tx1"/>
                  </a:bgClr>
                </a:patt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25" name="Line 69"/>
              <p:cNvSpPr>
                <a:spLocks noChangeShapeType="1"/>
              </p:cNvSpPr>
              <p:nvPr/>
            </p:nvSpPr>
            <p:spPr bwMode="auto">
              <a:xfrm>
                <a:off x="4404" y="2568"/>
                <a:ext cx="0" cy="587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Text Box 70"/>
              <p:cNvSpPr txBox="1">
                <a:spLocks noChangeArrowheads="1"/>
              </p:cNvSpPr>
              <p:nvPr/>
            </p:nvSpPr>
            <p:spPr bwMode="auto">
              <a:xfrm>
                <a:off x="4080" y="3138"/>
                <a:ext cx="624" cy="306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200" b="1">
                    <a:latin typeface="Tahoma" pitchFamily="34" charset="0"/>
                  </a:rPr>
                  <a:t>rash</a:t>
                </a:r>
              </a:p>
            </p:txBody>
          </p:sp>
          <p:sp>
            <p:nvSpPr>
              <p:cNvPr id="13327" name="Text Box 71"/>
              <p:cNvSpPr txBox="1">
                <a:spLocks noChangeArrowheads="1"/>
              </p:cNvSpPr>
              <p:nvPr/>
            </p:nvSpPr>
            <p:spPr bwMode="auto">
              <a:xfrm>
                <a:off x="3684" y="4296"/>
                <a:ext cx="1470" cy="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b="1">
                    <a:latin typeface="Tahoma" pitchFamily="34" charset="0"/>
                  </a:rPr>
                  <a:t>The case is identified here</a:t>
                </a:r>
              </a:p>
            </p:txBody>
          </p:sp>
        </p:grpSp>
        <p:sp>
          <p:nvSpPr>
            <p:cNvPr id="13323" name="Line 72"/>
            <p:cNvSpPr>
              <a:spLocks noChangeShapeType="1"/>
            </p:cNvSpPr>
            <p:nvPr/>
          </p:nvSpPr>
          <p:spPr bwMode="auto">
            <a:xfrm>
              <a:off x="4413" y="412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9677400" y="238265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83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34"/>
          <p:cNvSpPr>
            <a:spLocks noGrp="1" noChangeArrowheads="1"/>
          </p:cNvSpPr>
          <p:nvPr>
            <p:ph type="title"/>
          </p:nvPr>
        </p:nvSpPr>
        <p:spPr>
          <a:xfrm>
            <a:off x="457489" y="67235"/>
            <a:ext cx="8478693" cy="1277471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Bookman Old Style" pitchFamily="18" charset="0"/>
              </a:rPr>
              <a:t>Severe measles complications</a:t>
            </a:r>
          </a:p>
        </p:txBody>
      </p:sp>
      <p:sp>
        <p:nvSpPr>
          <p:cNvPr id="1028" name="Text Box 1026"/>
          <p:cNvSpPr txBox="1">
            <a:spLocks noChangeArrowheads="1"/>
          </p:cNvSpPr>
          <p:nvPr/>
        </p:nvSpPr>
        <p:spPr bwMode="auto">
          <a:xfrm>
            <a:off x="2840182" y="1210236"/>
            <a:ext cx="2939762" cy="76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4" tIns="43636" rIns="87274" bIns="43636">
            <a:spAutoFit/>
          </a:bodyPr>
          <a:lstStyle>
            <a:lvl1pPr defTabSz="9731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31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31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31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31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>
                <a:latin typeface="Tahoma" pitchFamily="34" charset="0"/>
              </a:rPr>
              <a:t>Corneal scarring causing blindness</a:t>
            </a:r>
          </a:p>
        </p:txBody>
      </p:sp>
      <p:graphicFrame>
        <p:nvGraphicFramePr>
          <p:cNvPr id="1026" name="Object 1040"/>
          <p:cNvGraphicFramePr>
            <a:graphicFrameLocks noGrp="1" noChangeAspect="1"/>
          </p:cNvGraphicFramePr>
          <p:nvPr>
            <p:ph idx="1"/>
          </p:nvPr>
        </p:nvGraphicFramePr>
        <p:xfrm>
          <a:off x="277091" y="1479176"/>
          <a:ext cx="2563091" cy="221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hoto Editor Photo" r:id="rId4" imgW="3619048" imgH="3228571" progId="">
                  <p:embed/>
                </p:oleObj>
              </mc:Choice>
              <mc:Fallback>
                <p:oleObj name="Photo Editor Photo" r:id="rId4" imgW="3619048" imgH="3228571" progId="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1" y="1479176"/>
                        <a:ext cx="2563091" cy="221876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1042"/>
          <p:cNvSpPr txBox="1">
            <a:spLocks noChangeArrowheads="1"/>
          </p:cNvSpPr>
          <p:nvPr/>
        </p:nvSpPr>
        <p:spPr bwMode="auto">
          <a:xfrm>
            <a:off x="2840182" y="1882589"/>
            <a:ext cx="3117273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ahoma" pitchFamily="34" charset="0"/>
              </a:rPr>
              <a:t>Vitamin A deficiency</a:t>
            </a:r>
          </a:p>
        </p:txBody>
      </p:sp>
      <p:pic>
        <p:nvPicPr>
          <p:cNvPr id="1030" name="Picture 1029" descr="cambodia measles encephaliti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" r="10037" b="8403"/>
          <a:stretch>
            <a:fillRect/>
          </a:stretch>
        </p:blipFill>
        <p:spPr bwMode="auto">
          <a:xfrm>
            <a:off x="6608330" y="1680883"/>
            <a:ext cx="2277341" cy="35606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Text Box 1030"/>
          <p:cNvSpPr txBox="1">
            <a:spLocks noChangeArrowheads="1"/>
          </p:cNvSpPr>
          <p:nvPr/>
        </p:nvSpPr>
        <p:spPr bwMode="auto">
          <a:xfrm>
            <a:off x="4723921" y="2615173"/>
            <a:ext cx="1893069" cy="42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74" tIns="43636" rIns="87274" bIns="43636">
            <a:spAutoFit/>
          </a:bodyPr>
          <a:lstStyle>
            <a:lvl1pPr defTabSz="9731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31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31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31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31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2200" b="1">
                <a:latin typeface="Tahoma" pitchFamily="34" charset="0"/>
              </a:rPr>
              <a:t>Encephalitis</a:t>
            </a:r>
          </a:p>
        </p:txBody>
      </p:sp>
      <p:sp>
        <p:nvSpPr>
          <p:cNvPr id="1032" name="Text Box 1043"/>
          <p:cNvSpPr txBox="1">
            <a:spLocks noChangeArrowheads="1"/>
          </p:cNvSpPr>
          <p:nvPr/>
        </p:nvSpPr>
        <p:spPr bwMode="auto">
          <a:xfrm>
            <a:off x="3381376" y="2958354"/>
            <a:ext cx="3213965" cy="119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latin typeface="Tahoma" pitchFamily="34" charset="0"/>
              </a:rPr>
              <a:t>Older children, adults</a:t>
            </a:r>
          </a:p>
          <a:p>
            <a:pPr algn="r">
              <a:spcBef>
                <a:spcPct val="50000"/>
              </a:spcBef>
            </a:pPr>
            <a:r>
              <a:rPr lang="en-US" altLang="en-US">
                <a:latin typeface="Tahoma" pitchFamily="34" charset="0"/>
              </a:rPr>
              <a:t>≈ 0.1% of cases</a:t>
            </a:r>
          </a:p>
          <a:p>
            <a:pPr algn="r">
              <a:spcBef>
                <a:spcPct val="50000"/>
              </a:spcBef>
            </a:pPr>
            <a:r>
              <a:rPr lang="en-US" altLang="en-US">
                <a:latin typeface="Tahoma" pitchFamily="34" charset="0"/>
              </a:rPr>
              <a:t>Chronic disability</a:t>
            </a:r>
          </a:p>
        </p:txBody>
      </p:sp>
      <p:sp>
        <p:nvSpPr>
          <p:cNvPr id="1033" name="Text Box 1031"/>
          <p:cNvSpPr txBox="1">
            <a:spLocks noChangeArrowheads="1"/>
          </p:cNvSpPr>
          <p:nvPr/>
        </p:nvSpPr>
        <p:spPr bwMode="auto">
          <a:xfrm>
            <a:off x="3463637" y="4933390"/>
            <a:ext cx="2234045" cy="76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4" tIns="43636" rIns="87274" bIns="43636">
            <a:spAutoFit/>
          </a:bodyPr>
          <a:lstStyle>
            <a:lvl1pPr defTabSz="9731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31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31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31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31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>
                <a:latin typeface="Tahoma" pitchFamily="34" charset="0"/>
              </a:rPr>
              <a:t>Pneumonia &amp;</a:t>
            </a:r>
          </a:p>
          <a:p>
            <a:r>
              <a:rPr lang="en-US" altLang="en-US" sz="2200" b="1">
                <a:latin typeface="Tahoma" pitchFamily="34" charset="0"/>
              </a:rPr>
              <a:t>diarrhea</a:t>
            </a:r>
          </a:p>
        </p:txBody>
      </p:sp>
      <p:pic>
        <p:nvPicPr>
          <p:cNvPr id="1034" name="Picture 1033" descr="RS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3899648"/>
            <a:ext cx="3208194" cy="233502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Text Box 1044"/>
          <p:cNvSpPr txBox="1">
            <a:spLocks noChangeArrowheads="1"/>
          </p:cNvSpPr>
          <p:nvPr/>
        </p:nvSpPr>
        <p:spPr bwMode="auto">
          <a:xfrm>
            <a:off x="3485284" y="5629556"/>
            <a:ext cx="5403273" cy="105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ahoma" pitchFamily="34" charset="0"/>
              </a:rPr>
              <a:t>Diarrhea common in developing countries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Tahoma" pitchFamily="34" charset="0"/>
              </a:rPr>
              <a:t>Pneumonia ~ 5-10% of cases, usually bacterial, major cause of death</a:t>
            </a:r>
          </a:p>
        </p:txBody>
      </p:sp>
      <p:sp>
        <p:nvSpPr>
          <p:cNvPr id="1036" name="Oval 1045"/>
          <p:cNvSpPr>
            <a:spLocks noChangeArrowheads="1"/>
          </p:cNvSpPr>
          <p:nvPr/>
        </p:nvSpPr>
        <p:spPr bwMode="auto">
          <a:xfrm>
            <a:off x="1870364" y="4639235"/>
            <a:ext cx="1177636" cy="107576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058" tIns="41029" rIns="82058" bIns="41029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PH" altLang="en-US"/>
          </a:p>
        </p:txBody>
      </p:sp>
      <p:sp>
        <p:nvSpPr>
          <p:cNvPr id="1037" name="Text Box 1046"/>
          <p:cNvSpPr txBox="1">
            <a:spLocks noChangeArrowheads="1"/>
          </p:cNvSpPr>
          <p:nvPr/>
        </p:nvSpPr>
        <p:spPr bwMode="auto">
          <a:xfrm>
            <a:off x="230909" y="6373346"/>
            <a:ext cx="1985818" cy="358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8" tIns="41029" rIns="82058" bIns="410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ahoma" pitchFamily="34" charset="0"/>
              </a:rPr>
              <a:t>desquamation</a:t>
            </a:r>
          </a:p>
        </p:txBody>
      </p:sp>
      <p:cxnSp>
        <p:nvCxnSpPr>
          <p:cNvPr id="1038" name="AutoShape 1053"/>
          <p:cNvCxnSpPr>
            <a:cxnSpLocks noChangeShapeType="1"/>
            <a:stCxn id="1037" idx="0"/>
            <a:endCxn id="1036" idx="3"/>
          </p:cNvCxnSpPr>
          <p:nvPr/>
        </p:nvCxnSpPr>
        <p:spPr bwMode="auto">
          <a:xfrm flipV="1">
            <a:off x="1223818" y="5574927"/>
            <a:ext cx="818285" cy="7984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4246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200" b="1" dirty="0">
                <a:solidFill>
                  <a:srgbClr val="FF0000"/>
                </a:solidFill>
                <a:latin typeface="Bookman Old Style" pitchFamily="18" charset="0"/>
              </a:rPr>
              <a:t>Clinical course of measles and antibody dynamics</a:t>
            </a:r>
          </a:p>
        </p:txBody>
      </p:sp>
      <p:grpSp>
        <p:nvGrpSpPr>
          <p:cNvPr id="14339" name="Group 22"/>
          <p:cNvGrpSpPr>
            <a:grpSpLocks/>
          </p:cNvGrpSpPr>
          <p:nvPr/>
        </p:nvGrpSpPr>
        <p:grpSpPr bwMode="auto">
          <a:xfrm>
            <a:off x="461818" y="2784662"/>
            <a:ext cx="70716" cy="2218765"/>
            <a:chOff x="1274" y="1584"/>
            <a:chExt cx="49" cy="1584"/>
          </a:xfrm>
        </p:grpSpPr>
        <p:sp>
          <p:nvSpPr>
            <p:cNvPr id="14394" name="Line 23"/>
            <p:cNvSpPr>
              <a:spLocks noChangeShapeType="1"/>
            </p:cNvSpPr>
            <p:nvPr/>
          </p:nvSpPr>
          <p:spPr bwMode="auto">
            <a:xfrm>
              <a:off x="1323" y="1584"/>
              <a:ext cx="0" cy="15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24"/>
            <p:cNvSpPr>
              <a:spLocks noChangeShapeType="1"/>
            </p:cNvSpPr>
            <p:nvPr/>
          </p:nvSpPr>
          <p:spPr bwMode="auto">
            <a:xfrm>
              <a:off x="1275" y="2832"/>
              <a:ext cx="48" cy="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25"/>
            <p:cNvSpPr>
              <a:spLocks noChangeShapeType="1"/>
            </p:cNvSpPr>
            <p:nvPr/>
          </p:nvSpPr>
          <p:spPr bwMode="auto">
            <a:xfrm>
              <a:off x="1274" y="2544"/>
              <a:ext cx="48" cy="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26"/>
            <p:cNvSpPr>
              <a:spLocks noChangeShapeType="1"/>
            </p:cNvSpPr>
            <p:nvPr/>
          </p:nvSpPr>
          <p:spPr bwMode="auto">
            <a:xfrm>
              <a:off x="1275" y="2256"/>
              <a:ext cx="48" cy="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27"/>
            <p:cNvSpPr>
              <a:spLocks noChangeShapeType="1"/>
            </p:cNvSpPr>
            <p:nvPr/>
          </p:nvSpPr>
          <p:spPr bwMode="auto">
            <a:xfrm>
              <a:off x="1275" y="1966"/>
              <a:ext cx="48" cy="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28"/>
            <p:cNvSpPr>
              <a:spLocks noChangeShapeType="1"/>
            </p:cNvSpPr>
            <p:nvPr/>
          </p:nvSpPr>
          <p:spPr bwMode="auto">
            <a:xfrm>
              <a:off x="1275" y="1686"/>
              <a:ext cx="48" cy="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0" name="Text Box 49"/>
          <p:cNvSpPr txBox="1">
            <a:spLocks noChangeArrowheads="1"/>
          </p:cNvSpPr>
          <p:nvPr/>
        </p:nvSpPr>
        <p:spPr bwMode="auto">
          <a:xfrm>
            <a:off x="2759364" y="5052453"/>
            <a:ext cx="307398" cy="22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latin typeface="Tahoma" pitchFamily="34" charset="0"/>
              </a:rPr>
              <a:t>7</a:t>
            </a:r>
          </a:p>
        </p:txBody>
      </p:sp>
      <p:sp>
        <p:nvSpPr>
          <p:cNvPr id="14341" name="Text Box 50"/>
          <p:cNvSpPr txBox="1">
            <a:spLocks noChangeArrowheads="1"/>
          </p:cNvSpPr>
          <p:nvPr/>
        </p:nvSpPr>
        <p:spPr bwMode="auto">
          <a:xfrm>
            <a:off x="3522808" y="5062258"/>
            <a:ext cx="355023" cy="22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latin typeface="Tahoma" pitchFamily="34" charset="0"/>
              </a:rPr>
              <a:t>14</a:t>
            </a:r>
          </a:p>
        </p:txBody>
      </p:sp>
      <p:sp>
        <p:nvSpPr>
          <p:cNvPr id="14342" name="Text Box 51"/>
          <p:cNvSpPr txBox="1">
            <a:spLocks noChangeArrowheads="1"/>
          </p:cNvSpPr>
          <p:nvPr/>
        </p:nvSpPr>
        <p:spPr bwMode="auto">
          <a:xfrm>
            <a:off x="4335319" y="5062258"/>
            <a:ext cx="412750" cy="22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latin typeface="Tahoma" pitchFamily="34" charset="0"/>
              </a:rPr>
              <a:t>21</a:t>
            </a:r>
          </a:p>
        </p:txBody>
      </p:sp>
      <p:sp>
        <p:nvSpPr>
          <p:cNvPr id="14343" name="Text Box 52"/>
          <p:cNvSpPr txBox="1">
            <a:spLocks noChangeArrowheads="1"/>
          </p:cNvSpPr>
          <p:nvPr/>
        </p:nvSpPr>
        <p:spPr bwMode="auto">
          <a:xfrm>
            <a:off x="5163705" y="5058056"/>
            <a:ext cx="415636" cy="22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latin typeface="Tahoma" pitchFamily="34" charset="0"/>
              </a:rPr>
              <a:t>28</a:t>
            </a:r>
          </a:p>
        </p:txBody>
      </p:sp>
      <p:sp>
        <p:nvSpPr>
          <p:cNvPr id="14344" name="Text Box 53"/>
          <p:cNvSpPr txBox="1">
            <a:spLocks noChangeArrowheads="1"/>
          </p:cNvSpPr>
          <p:nvPr/>
        </p:nvSpPr>
        <p:spPr bwMode="auto">
          <a:xfrm>
            <a:off x="6104659" y="5067861"/>
            <a:ext cx="346364" cy="22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latin typeface="Tahoma" pitchFamily="34" charset="0"/>
              </a:rPr>
              <a:t>35</a:t>
            </a:r>
          </a:p>
        </p:txBody>
      </p:sp>
      <p:grpSp>
        <p:nvGrpSpPr>
          <p:cNvPr id="14345" name="Group 68"/>
          <p:cNvGrpSpPr>
            <a:grpSpLocks/>
          </p:cNvGrpSpPr>
          <p:nvPr/>
        </p:nvGrpSpPr>
        <p:grpSpPr bwMode="auto">
          <a:xfrm>
            <a:off x="349250" y="4964204"/>
            <a:ext cx="8064500" cy="434227"/>
            <a:chOff x="146" y="3112"/>
            <a:chExt cx="5588" cy="310"/>
          </a:xfrm>
        </p:grpSpPr>
        <p:sp>
          <p:nvSpPr>
            <p:cNvPr id="14381" name="Line 6"/>
            <p:cNvSpPr>
              <a:spLocks noChangeShapeType="1"/>
            </p:cNvSpPr>
            <p:nvPr/>
          </p:nvSpPr>
          <p:spPr bwMode="auto">
            <a:xfrm>
              <a:off x="240" y="3120"/>
              <a:ext cx="434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Line 38"/>
            <p:cNvSpPr>
              <a:spLocks noChangeShapeType="1"/>
            </p:cNvSpPr>
            <p:nvPr/>
          </p:nvSpPr>
          <p:spPr bwMode="auto">
            <a:xfrm>
              <a:off x="1318" y="3120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Line 39"/>
            <p:cNvSpPr>
              <a:spLocks noChangeShapeType="1"/>
            </p:cNvSpPr>
            <p:nvPr/>
          </p:nvSpPr>
          <p:spPr bwMode="auto">
            <a:xfrm>
              <a:off x="1917" y="3120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40"/>
            <p:cNvSpPr>
              <a:spLocks noChangeShapeType="1"/>
            </p:cNvSpPr>
            <p:nvPr/>
          </p:nvSpPr>
          <p:spPr bwMode="auto">
            <a:xfrm>
              <a:off x="2462" y="3120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41"/>
            <p:cNvSpPr>
              <a:spLocks noChangeShapeType="1"/>
            </p:cNvSpPr>
            <p:nvPr/>
          </p:nvSpPr>
          <p:spPr bwMode="auto">
            <a:xfrm>
              <a:off x="3045" y="3120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42"/>
            <p:cNvSpPr>
              <a:spLocks noChangeShapeType="1"/>
            </p:cNvSpPr>
            <p:nvPr/>
          </p:nvSpPr>
          <p:spPr bwMode="auto">
            <a:xfrm>
              <a:off x="3622" y="3119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43"/>
            <p:cNvSpPr>
              <a:spLocks noChangeShapeType="1"/>
            </p:cNvSpPr>
            <p:nvPr/>
          </p:nvSpPr>
          <p:spPr bwMode="auto">
            <a:xfrm>
              <a:off x="4238" y="3113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44"/>
            <p:cNvSpPr>
              <a:spLocks noChangeShapeType="1"/>
            </p:cNvSpPr>
            <p:nvPr/>
          </p:nvSpPr>
          <p:spPr bwMode="auto">
            <a:xfrm>
              <a:off x="803" y="3113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45"/>
            <p:cNvSpPr>
              <a:spLocks noChangeShapeType="1"/>
            </p:cNvSpPr>
            <p:nvPr/>
          </p:nvSpPr>
          <p:spPr bwMode="auto">
            <a:xfrm>
              <a:off x="278" y="3112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Text Box 48"/>
            <p:cNvSpPr txBox="1">
              <a:spLocks noChangeArrowheads="1"/>
            </p:cNvSpPr>
            <p:nvPr/>
          </p:nvSpPr>
          <p:spPr bwMode="auto">
            <a:xfrm>
              <a:off x="1241" y="3168"/>
              <a:ext cx="1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900" b="1">
                  <a:latin typeface="Tahoma" pitchFamily="34" charset="0"/>
                </a:rPr>
                <a:t>0</a:t>
              </a:r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>
              <a:off x="4617" y="3119"/>
              <a:ext cx="111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Text Box 64"/>
            <p:cNvSpPr txBox="1">
              <a:spLocks noChangeArrowheads="1"/>
            </p:cNvSpPr>
            <p:nvPr/>
          </p:nvSpPr>
          <p:spPr bwMode="auto">
            <a:xfrm>
              <a:off x="657" y="3164"/>
              <a:ext cx="28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>
                  <a:latin typeface="Tahoma" pitchFamily="34" charset="0"/>
                </a:rPr>
                <a:t>-7</a:t>
              </a:r>
            </a:p>
          </p:txBody>
        </p:sp>
        <p:sp>
          <p:nvSpPr>
            <p:cNvPr id="14393" name="Text Box 65"/>
            <p:cNvSpPr txBox="1">
              <a:spLocks noChangeArrowheads="1"/>
            </p:cNvSpPr>
            <p:nvPr/>
          </p:nvSpPr>
          <p:spPr bwMode="auto">
            <a:xfrm>
              <a:off x="146" y="3158"/>
              <a:ext cx="28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>
                  <a:latin typeface="Tahoma" pitchFamily="34" charset="0"/>
                </a:rPr>
                <a:t>- 14</a:t>
              </a:r>
            </a:p>
          </p:txBody>
        </p:sp>
      </p:grpSp>
      <p:sp>
        <p:nvSpPr>
          <p:cNvPr id="14346" name="Text Box 66"/>
          <p:cNvSpPr txBox="1">
            <a:spLocks noChangeArrowheads="1"/>
          </p:cNvSpPr>
          <p:nvPr/>
        </p:nvSpPr>
        <p:spPr bwMode="auto">
          <a:xfrm>
            <a:off x="4141932" y="5499287"/>
            <a:ext cx="1607705" cy="22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latin typeface="Tahoma" pitchFamily="34" charset="0"/>
              </a:rPr>
              <a:t>Days after onset</a:t>
            </a:r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2008909" y="3028390"/>
            <a:ext cx="6927273" cy="1980640"/>
            <a:chOff x="1296" y="1730"/>
            <a:chExt cx="4800" cy="1414"/>
          </a:xfrm>
        </p:grpSpPr>
        <p:sp>
          <p:nvSpPr>
            <p:cNvPr id="14379" name="Freeform 15"/>
            <p:cNvSpPr>
              <a:spLocks/>
            </p:cNvSpPr>
            <p:nvPr/>
          </p:nvSpPr>
          <p:spPr bwMode="auto">
            <a:xfrm>
              <a:off x="1296" y="1800"/>
              <a:ext cx="4800" cy="1344"/>
            </a:xfrm>
            <a:custGeom>
              <a:avLst/>
              <a:gdLst>
                <a:gd name="T0" fmla="*/ 0 w 4512"/>
                <a:gd name="T1" fmla="*/ 1320 h 1344"/>
                <a:gd name="T2" fmla="*/ 493 w 4512"/>
                <a:gd name="T3" fmla="*/ 1320 h 1344"/>
                <a:gd name="T4" fmla="*/ 983 w 4512"/>
                <a:gd name="T5" fmla="*/ 1176 h 1344"/>
                <a:gd name="T6" fmla="*/ 1352 w 4512"/>
                <a:gd name="T7" fmla="*/ 840 h 1344"/>
                <a:gd name="T8" fmla="*/ 1661 w 4512"/>
                <a:gd name="T9" fmla="*/ 408 h 1344"/>
                <a:gd name="T10" fmla="*/ 1967 w 4512"/>
                <a:gd name="T11" fmla="*/ 72 h 1344"/>
                <a:gd name="T12" fmla="*/ 2274 w 4512"/>
                <a:gd name="T13" fmla="*/ 24 h 1344"/>
                <a:gd name="T14" fmla="*/ 2950 w 4512"/>
                <a:gd name="T15" fmla="*/ 216 h 1344"/>
                <a:gd name="T16" fmla="*/ 4550 w 4512"/>
                <a:gd name="T17" fmla="*/ 360 h 1344"/>
                <a:gd name="T18" fmla="*/ 5779 w 4512"/>
                <a:gd name="T19" fmla="*/ 456 h 13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12"/>
                <a:gd name="T31" fmla="*/ 0 h 1344"/>
                <a:gd name="T32" fmla="*/ 4512 w 4512"/>
                <a:gd name="T33" fmla="*/ 1344 h 13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12" h="1344">
                  <a:moveTo>
                    <a:pt x="0" y="1320"/>
                  </a:moveTo>
                  <a:cubicBezTo>
                    <a:pt x="128" y="1332"/>
                    <a:pt x="256" y="1344"/>
                    <a:pt x="384" y="1320"/>
                  </a:cubicBezTo>
                  <a:cubicBezTo>
                    <a:pt x="512" y="1296"/>
                    <a:pt x="656" y="1256"/>
                    <a:pt x="768" y="1176"/>
                  </a:cubicBezTo>
                  <a:cubicBezTo>
                    <a:pt x="880" y="1096"/>
                    <a:pt x="968" y="968"/>
                    <a:pt x="1056" y="840"/>
                  </a:cubicBezTo>
                  <a:cubicBezTo>
                    <a:pt x="1144" y="712"/>
                    <a:pt x="1216" y="536"/>
                    <a:pt x="1296" y="408"/>
                  </a:cubicBezTo>
                  <a:cubicBezTo>
                    <a:pt x="1376" y="280"/>
                    <a:pt x="1456" y="136"/>
                    <a:pt x="1536" y="72"/>
                  </a:cubicBezTo>
                  <a:cubicBezTo>
                    <a:pt x="1616" y="8"/>
                    <a:pt x="1648" y="0"/>
                    <a:pt x="1776" y="24"/>
                  </a:cubicBezTo>
                  <a:cubicBezTo>
                    <a:pt x="1904" y="48"/>
                    <a:pt x="2008" y="160"/>
                    <a:pt x="2304" y="216"/>
                  </a:cubicBezTo>
                  <a:cubicBezTo>
                    <a:pt x="2600" y="272"/>
                    <a:pt x="3184" y="320"/>
                    <a:pt x="3552" y="360"/>
                  </a:cubicBezTo>
                  <a:cubicBezTo>
                    <a:pt x="3920" y="400"/>
                    <a:pt x="4216" y="428"/>
                    <a:pt x="4512" y="456"/>
                  </a:cubicBezTo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4380" name="Text Box 70"/>
            <p:cNvSpPr txBox="1">
              <a:spLocks noChangeArrowheads="1"/>
            </p:cNvSpPr>
            <p:nvPr/>
          </p:nvSpPr>
          <p:spPr bwMode="auto">
            <a:xfrm>
              <a:off x="3313" y="1730"/>
              <a:ext cx="490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100" b="1">
                  <a:solidFill>
                    <a:srgbClr val="FF0000"/>
                  </a:solidFill>
                  <a:latin typeface="Tahoma" pitchFamily="34" charset="0"/>
                </a:rPr>
                <a:t>IgG</a:t>
              </a:r>
            </a:p>
          </p:txBody>
        </p:sp>
      </p:grpSp>
      <p:sp>
        <p:nvSpPr>
          <p:cNvPr id="14348" name="Text Box 71"/>
          <p:cNvSpPr txBox="1">
            <a:spLocks noChangeArrowheads="1"/>
          </p:cNvSpPr>
          <p:nvPr/>
        </p:nvSpPr>
        <p:spPr bwMode="auto">
          <a:xfrm>
            <a:off x="7192818" y="4975412"/>
            <a:ext cx="1607705" cy="20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00" b="1">
                <a:latin typeface="Tahoma" pitchFamily="34" charset="0"/>
              </a:rPr>
              <a:t>Years after illness</a:t>
            </a:r>
          </a:p>
        </p:txBody>
      </p: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2057978" y="3899648"/>
            <a:ext cx="4315114" cy="1107982"/>
            <a:chOff x="1426" y="2352"/>
            <a:chExt cx="2990" cy="791"/>
          </a:xfrm>
        </p:grpSpPr>
        <p:sp>
          <p:nvSpPr>
            <p:cNvPr id="14377" name="Freeform 11"/>
            <p:cNvSpPr>
              <a:spLocks/>
            </p:cNvSpPr>
            <p:nvPr/>
          </p:nvSpPr>
          <p:spPr bwMode="auto">
            <a:xfrm>
              <a:off x="1426" y="2352"/>
              <a:ext cx="2990" cy="791"/>
            </a:xfrm>
            <a:custGeom>
              <a:avLst/>
              <a:gdLst>
                <a:gd name="T0" fmla="*/ 0 w 2688"/>
                <a:gd name="T1" fmla="*/ 1696 h 608"/>
                <a:gd name="T2" fmla="*/ 220 w 2688"/>
                <a:gd name="T3" fmla="*/ 1696 h 608"/>
                <a:gd name="T4" fmla="*/ 367 w 2688"/>
                <a:gd name="T5" fmla="*/ 1421 h 608"/>
                <a:gd name="T6" fmla="*/ 440 w 2688"/>
                <a:gd name="T7" fmla="*/ 1146 h 608"/>
                <a:gd name="T8" fmla="*/ 587 w 2688"/>
                <a:gd name="T9" fmla="*/ 597 h 608"/>
                <a:gd name="T10" fmla="*/ 662 w 2688"/>
                <a:gd name="T11" fmla="*/ 321 h 608"/>
                <a:gd name="T12" fmla="*/ 735 w 2688"/>
                <a:gd name="T13" fmla="*/ 183 h 608"/>
                <a:gd name="T14" fmla="*/ 882 w 2688"/>
                <a:gd name="T15" fmla="*/ 46 h 608"/>
                <a:gd name="T16" fmla="*/ 956 w 2688"/>
                <a:gd name="T17" fmla="*/ 46 h 608"/>
                <a:gd name="T18" fmla="*/ 1028 w 2688"/>
                <a:gd name="T19" fmla="*/ 46 h 608"/>
                <a:gd name="T20" fmla="*/ 1396 w 2688"/>
                <a:gd name="T21" fmla="*/ 321 h 608"/>
                <a:gd name="T22" fmla="*/ 2353 w 2688"/>
                <a:gd name="T23" fmla="*/ 1008 h 608"/>
                <a:gd name="T24" fmla="*/ 3380 w 2688"/>
                <a:gd name="T25" fmla="*/ 1421 h 608"/>
                <a:gd name="T26" fmla="*/ 4116 w 2688"/>
                <a:gd name="T27" fmla="*/ 1696 h 6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88"/>
                <a:gd name="T43" fmla="*/ 0 h 608"/>
                <a:gd name="T44" fmla="*/ 2688 w 2688"/>
                <a:gd name="T45" fmla="*/ 608 h 6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88" h="608">
                  <a:moveTo>
                    <a:pt x="0" y="592"/>
                  </a:moveTo>
                  <a:cubicBezTo>
                    <a:pt x="52" y="600"/>
                    <a:pt x="104" y="608"/>
                    <a:pt x="144" y="592"/>
                  </a:cubicBezTo>
                  <a:cubicBezTo>
                    <a:pt x="184" y="576"/>
                    <a:pt x="216" y="528"/>
                    <a:pt x="240" y="496"/>
                  </a:cubicBezTo>
                  <a:cubicBezTo>
                    <a:pt x="264" y="464"/>
                    <a:pt x="264" y="448"/>
                    <a:pt x="288" y="400"/>
                  </a:cubicBezTo>
                  <a:cubicBezTo>
                    <a:pt x="312" y="352"/>
                    <a:pt x="360" y="256"/>
                    <a:pt x="384" y="208"/>
                  </a:cubicBezTo>
                  <a:cubicBezTo>
                    <a:pt x="408" y="160"/>
                    <a:pt x="416" y="136"/>
                    <a:pt x="432" y="112"/>
                  </a:cubicBezTo>
                  <a:cubicBezTo>
                    <a:pt x="448" y="88"/>
                    <a:pt x="456" y="80"/>
                    <a:pt x="480" y="64"/>
                  </a:cubicBezTo>
                  <a:cubicBezTo>
                    <a:pt x="504" y="48"/>
                    <a:pt x="552" y="24"/>
                    <a:pt x="576" y="16"/>
                  </a:cubicBezTo>
                  <a:cubicBezTo>
                    <a:pt x="600" y="8"/>
                    <a:pt x="608" y="16"/>
                    <a:pt x="624" y="16"/>
                  </a:cubicBezTo>
                  <a:cubicBezTo>
                    <a:pt x="640" y="16"/>
                    <a:pt x="624" y="0"/>
                    <a:pt x="672" y="16"/>
                  </a:cubicBezTo>
                  <a:cubicBezTo>
                    <a:pt x="720" y="32"/>
                    <a:pt x="768" y="56"/>
                    <a:pt x="912" y="112"/>
                  </a:cubicBezTo>
                  <a:cubicBezTo>
                    <a:pt x="1056" y="168"/>
                    <a:pt x="1320" y="288"/>
                    <a:pt x="1536" y="352"/>
                  </a:cubicBezTo>
                  <a:cubicBezTo>
                    <a:pt x="1752" y="416"/>
                    <a:pt x="2016" y="456"/>
                    <a:pt x="2208" y="496"/>
                  </a:cubicBezTo>
                  <a:cubicBezTo>
                    <a:pt x="2400" y="536"/>
                    <a:pt x="2608" y="576"/>
                    <a:pt x="2688" y="592"/>
                  </a:cubicBezTo>
                </a:path>
              </a:pathLst>
            </a:custGeom>
            <a:noFill/>
            <a:ln w="38100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Text Box 69"/>
            <p:cNvSpPr txBox="1">
              <a:spLocks noChangeArrowheads="1"/>
            </p:cNvSpPr>
            <p:nvPr/>
          </p:nvSpPr>
          <p:spPr bwMode="auto">
            <a:xfrm>
              <a:off x="2688" y="2481"/>
              <a:ext cx="490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100" b="1">
                  <a:latin typeface="Tahoma" pitchFamily="34" charset="0"/>
                </a:rPr>
                <a:t>IgM</a:t>
              </a:r>
            </a:p>
          </p:txBody>
        </p:sp>
      </p:grpSp>
      <p:sp>
        <p:nvSpPr>
          <p:cNvPr id="671821" name="Oval 77"/>
          <p:cNvSpPr>
            <a:spLocks noChangeArrowheads="1"/>
          </p:cNvSpPr>
          <p:nvPr/>
        </p:nvSpPr>
        <p:spPr bwMode="auto">
          <a:xfrm>
            <a:off x="1974273" y="4919382"/>
            <a:ext cx="138545" cy="134471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82058" tIns="41029" rIns="82058" bIns="41029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PH" altLang="en-US"/>
          </a:p>
        </p:txBody>
      </p:sp>
      <p:sp>
        <p:nvSpPr>
          <p:cNvPr id="671822" name="Oval 78"/>
          <p:cNvSpPr>
            <a:spLocks noChangeArrowheads="1"/>
          </p:cNvSpPr>
          <p:nvPr/>
        </p:nvSpPr>
        <p:spPr bwMode="auto">
          <a:xfrm>
            <a:off x="1962728" y="4919382"/>
            <a:ext cx="138545" cy="134471"/>
          </a:xfrm>
          <a:prstGeom prst="ellipse">
            <a:avLst/>
          </a:prstGeom>
          <a:solidFill>
            <a:srgbClr val="FFCC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82058" tIns="41029" rIns="82058" bIns="41029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PH" altLang="en-US"/>
          </a:p>
        </p:txBody>
      </p:sp>
      <p:sp>
        <p:nvSpPr>
          <p:cNvPr id="14352" name="Rectangle 80"/>
          <p:cNvSpPr>
            <a:spLocks noChangeArrowheads="1"/>
          </p:cNvSpPr>
          <p:nvPr/>
        </p:nvSpPr>
        <p:spPr bwMode="auto">
          <a:xfrm>
            <a:off x="508000" y="5322794"/>
            <a:ext cx="8035636" cy="201706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PH" altLang="en-US"/>
          </a:p>
        </p:txBody>
      </p:sp>
      <p:sp>
        <p:nvSpPr>
          <p:cNvPr id="671825" name="Text Box 81"/>
          <p:cNvSpPr txBox="1">
            <a:spLocks noChangeArrowheads="1"/>
          </p:cNvSpPr>
          <p:nvPr/>
        </p:nvSpPr>
        <p:spPr bwMode="auto">
          <a:xfrm>
            <a:off x="1073727" y="5289177"/>
            <a:ext cx="1039091" cy="28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300" b="1">
                <a:latin typeface="Tahoma" pitchFamily="34" charset="0"/>
              </a:rPr>
              <a:t>Prodrome</a:t>
            </a:r>
          </a:p>
        </p:txBody>
      </p: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1596159" y="5255560"/>
            <a:ext cx="886114" cy="1644464"/>
            <a:chOff x="1162" y="3320"/>
            <a:chExt cx="490" cy="1174"/>
          </a:xfrm>
        </p:grpSpPr>
        <p:grpSp>
          <p:nvGrpSpPr>
            <p:cNvPr id="14373" name="Group 87"/>
            <p:cNvGrpSpPr>
              <a:grpSpLocks/>
            </p:cNvGrpSpPr>
            <p:nvPr/>
          </p:nvGrpSpPr>
          <p:grpSpPr bwMode="auto">
            <a:xfrm>
              <a:off x="1162" y="3648"/>
              <a:ext cx="490" cy="846"/>
              <a:chOff x="1162" y="3680"/>
              <a:chExt cx="490" cy="846"/>
            </a:xfrm>
          </p:grpSpPr>
          <p:sp>
            <p:nvSpPr>
              <p:cNvPr id="14375" name="Text Box 47"/>
              <p:cNvSpPr txBox="1">
                <a:spLocks noChangeArrowheads="1"/>
              </p:cNvSpPr>
              <p:nvPr/>
            </p:nvSpPr>
            <p:spPr bwMode="auto">
              <a:xfrm>
                <a:off x="1162" y="3867"/>
                <a:ext cx="490" cy="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latin typeface="Tahoma" pitchFamily="34" charset="0"/>
                  </a:rPr>
                  <a:t>RASH ONSET</a:t>
                </a:r>
              </a:p>
            </p:txBody>
          </p:sp>
          <p:sp>
            <p:nvSpPr>
              <p:cNvPr id="14376" name="Line 73"/>
              <p:cNvSpPr>
                <a:spLocks noChangeShapeType="1"/>
              </p:cNvSpPr>
              <p:nvPr/>
            </p:nvSpPr>
            <p:spPr bwMode="auto">
              <a:xfrm>
                <a:off x="1404" y="3680"/>
                <a:ext cx="0" cy="19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74" name="Line 82"/>
            <p:cNvSpPr>
              <a:spLocks noChangeShapeType="1"/>
            </p:cNvSpPr>
            <p:nvPr/>
          </p:nvSpPr>
          <p:spPr bwMode="auto">
            <a:xfrm>
              <a:off x="1408" y="33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97"/>
          <p:cNvGrpSpPr>
            <a:grpSpLocks/>
          </p:cNvGrpSpPr>
          <p:nvPr/>
        </p:nvGrpSpPr>
        <p:grpSpPr bwMode="auto">
          <a:xfrm>
            <a:off x="2037773" y="3357563"/>
            <a:ext cx="1091045" cy="2290202"/>
            <a:chOff x="1412" y="1965"/>
            <a:chExt cx="756" cy="1635"/>
          </a:xfrm>
        </p:grpSpPr>
        <p:grpSp>
          <p:nvGrpSpPr>
            <p:cNvPr id="14363" name="Group 76"/>
            <p:cNvGrpSpPr>
              <a:grpSpLocks/>
            </p:cNvGrpSpPr>
            <p:nvPr/>
          </p:nvGrpSpPr>
          <p:grpSpPr bwMode="auto">
            <a:xfrm>
              <a:off x="1412" y="1965"/>
              <a:ext cx="577" cy="1172"/>
              <a:chOff x="1316" y="1965"/>
              <a:chExt cx="577" cy="1172"/>
            </a:xfrm>
          </p:grpSpPr>
          <p:sp>
            <p:nvSpPr>
              <p:cNvPr id="14367" name="Line 29"/>
              <p:cNvSpPr>
                <a:spLocks noChangeShapeType="1"/>
              </p:cNvSpPr>
              <p:nvPr/>
            </p:nvSpPr>
            <p:spPr bwMode="auto">
              <a:xfrm flipV="1">
                <a:off x="1323" y="1965"/>
                <a:ext cx="0" cy="1169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8" name="Line 30"/>
              <p:cNvSpPr>
                <a:spLocks noChangeShapeType="1"/>
              </p:cNvSpPr>
              <p:nvPr/>
            </p:nvSpPr>
            <p:spPr bwMode="auto">
              <a:xfrm flipV="1">
                <a:off x="1795" y="1968"/>
                <a:ext cx="0" cy="116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369" name="Group 75"/>
              <p:cNvGrpSpPr>
                <a:grpSpLocks/>
              </p:cNvGrpSpPr>
              <p:nvPr/>
            </p:nvGrpSpPr>
            <p:grpSpPr bwMode="auto">
              <a:xfrm>
                <a:off x="1316" y="2028"/>
                <a:ext cx="577" cy="165"/>
                <a:chOff x="1316" y="2028"/>
                <a:chExt cx="577" cy="165"/>
              </a:xfrm>
            </p:grpSpPr>
            <p:sp>
              <p:nvSpPr>
                <p:cNvPr id="1437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403" y="2028"/>
                  <a:ext cx="490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900" b="1">
                      <a:latin typeface="Tahoma" pitchFamily="34" charset="0"/>
                    </a:rPr>
                    <a:t>Rash</a:t>
                  </a:r>
                </a:p>
              </p:txBody>
            </p:sp>
            <p:sp>
              <p:nvSpPr>
                <p:cNvPr id="14371" name="Line 36"/>
                <p:cNvSpPr>
                  <a:spLocks noChangeShapeType="1"/>
                </p:cNvSpPr>
                <p:nvPr/>
              </p:nvSpPr>
              <p:spPr bwMode="auto">
                <a:xfrm>
                  <a:off x="1665" y="2112"/>
                  <a:ext cx="132" cy="0"/>
                </a:xfrm>
                <a:prstGeom prst="line">
                  <a:avLst/>
                </a:prstGeom>
                <a:noFill/>
                <a:ln w="476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2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1316" y="2105"/>
                  <a:ext cx="132" cy="0"/>
                </a:xfrm>
                <a:prstGeom prst="line">
                  <a:avLst/>
                </a:prstGeom>
                <a:noFill/>
                <a:ln w="476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64" name="Group 93"/>
            <p:cNvGrpSpPr>
              <a:grpSpLocks/>
            </p:cNvGrpSpPr>
            <p:nvPr/>
          </p:nvGrpSpPr>
          <p:grpSpPr bwMode="auto">
            <a:xfrm>
              <a:off x="1448" y="3312"/>
              <a:ext cx="720" cy="288"/>
              <a:chOff x="1448" y="3312"/>
              <a:chExt cx="720" cy="288"/>
            </a:xfrm>
          </p:grpSpPr>
          <p:sp>
            <p:nvSpPr>
              <p:cNvPr id="14365" name="Line 83"/>
              <p:cNvSpPr>
                <a:spLocks noChangeShapeType="1"/>
              </p:cNvSpPr>
              <p:nvPr/>
            </p:nvSpPr>
            <p:spPr bwMode="auto">
              <a:xfrm>
                <a:off x="1888" y="331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Text Box 84"/>
              <p:cNvSpPr txBox="1">
                <a:spLocks noChangeArrowheads="1"/>
              </p:cNvSpPr>
              <p:nvPr/>
            </p:nvSpPr>
            <p:spPr bwMode="auto">
              <a:xfrm>
                <a:off x="1448" y="3344"/>
                <a:ext cx="720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300" b="1">
                    <a:latin typeface="Tahoma" pitchFamily="34" charset="0"/>
                  </a:rPr>
                  <a:t>Rash</a:t>
                </a:r>
              </a:p>
            </p:txBody>
          </p:sp>
        </p:grpSp>
      </p:grp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-103909" y="5681379"/>
            <a:ext cx="1281545" cy="550488"/>
            <a:chOff x="112" y="3632"/>
            <a:chExt cx="605" cy="393"/>
          </a:xfrm>
        </p:grpSpPr>
        <p:sp>
          <p:nvSpPr>
            <p:cNvPr id="14361" name="Text Box 67"/>
            <p:cNvSpPr txBox="1">
              <a:spLocks noChangeArrowheads="1"/>
            </p:cNvSpPr>
            <p:nvPr/>
          </p:nvSpPr>
          <p:spPr bwMode="auto">
            <a:xfrm>
              <a:off x="112" y="3816"/>
              <a:ext cx="605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300" b="1">
                  <a:latin typeface="Tahoma" pitchFamily="34" charset="0"/>
                </a:rPr>
                <a:t>INFECTION</a:t>
              </a:r>
            </a:p>
          </p:txBody>
        </p:sp>
        <p:sp>
          <p:nvSpPr>
            <p:cNvPr id="14362" name="Line 86"/>
            <p:cNvSpPr>
              <a:spLocks noChangeShapeType="1"/>
            </p:cNvSpPr>
            <p:nvPr/>
          </p:nvSpPr>
          <p:spPr bwMode="auto">
            <a:xfrm>
              <a:off x="408" y="3632"/>
              <a:ext cx="0" cy="19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4"/>
          <p:cNvGrpSpPr>
            <a:grpSpLocks/>
          </p:cNvGrpSpPr>
          <p:nvPr/>
        </p:nvGrpSpPr>
        <p:grpSpPr bwMode="auto">
          <a:xfrm>
            <a:off x="3325091" y="5244353"/>
            <a:ext cx="2632364" cy="403412"/>
            <a:chOff x="2304" y="3312"/>
            <a:chExt cx="1824" cy="288"/>
          </a:xfrm>
        </p:grpSpPr>
        <p:sp>
          <p:nvSpPr>
            <p:cNvPr id="14359" name="Text Box 90"/>
            <p:cNvSpPr txBox="1">
              <a:spLocks noChangeArrowheads="1"/>
            </p:cNvSpPr>
            <p:nvPr/>
          </p:nvSpPr>
          <p:spPr bwMode="auto">
            <a:xfrm>
              <a:off x="2304" y="3344"/>
              <a:ext cx="139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300" b="1">
                  <a:latin typeface="Tahoma" pitchFamily="34" charset="0"/>
                </a:rPr>
                <a:t>Complications zone</a:t>
              </a:r>
            </a:p>
          </p:txBody>
        </p:sp>
        <p:sp>
          <p:nvSpPr>
            <p:cNvPr id="14360" name="Line 91"/>
            <p:cNvSpPr>
              <a:spLocks noChangeShapeType="1"/>
            </p:cNvSpPr>
            <p:nvPr/>
          </p:nvSpPr>
          <p:spPr bwMode="auto">
            <a:xfrm>
              <a:off x="4128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1843" name="Text Box 99"/>
          <p:cNvSpPr txBox="1">
            <a:spLocks noChangeArrowheads="1"/>
          </p:cNvSpPr>
          <p:nvPr/>
        </p:nvSpPr>
        <p:spPr bwMode="auto">
          <a:xfrm>
            <a:off x="242455" y="1557618"/>
            <a:ext cx="8382000" cy="85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ahoma" pitchFamily="34" charset="0"/>
              </a:rPr>
              <a:t>IgM appear  first and disappear within 30 days. Marks the acute infection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latin typeface="Tahoma" pitchFamily="34" charset="0"/>
              </a:rPr>
              <a:t>IgG appear later and remain high for years. Mark immunity</a:t>
            </a:r>
          </a:p>
        </p:txBody>
      </p:sp>
    </p:spTree>
    <p:extLst>
      <p:ext uri="{BB962C8B-B14F-4D97-AF65-F5344CB8AC3E}">
        <p14:creationId xmlns:p14="http://schemas.microsoft.com/office/powerpoint/2010/main" val="206189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4848E-6 1.11111E-6 C 0.009 0.00102 0.018 0.00225 0.02399 1.11111E-6 C 0.02999 -0.00225 0.03078 -0.00143 0.03662 -0.01307 C 0.04246 -0.02472 0.05351 -0.05311 0.05935 -0.07026 C 0.06519 -0.08742 0.06819 -0.10478 0.07197 -0.11601 C 0.07576 -0.12725 0.0775 -0.13133 0.08208 -0.13726 C 0.08665 -0.14318 0.09454 -0.1489 0.09975 -0.15196 C 0.10496 -0.15503 0.10749 -0.15605 0.11364 -0.15523 C 0.1198 -0.15441 0.12327 -0.15441 0.13637 -0.14706 C 0.14947 -0.13971 0.16999 -0.12439 0.19192 -0.11111 C 0.21386 -0.09784 0.24196 -0.07864 0.26768 -0.06699 C 0.29341 -0.05535 0.31803 -0.04984 0.34596 -0.04085 C 0.3739 -0.03186 0.41857 -0.01818 0.43561 -0.01307 C 0.45266 -0.00797 0.44208 -0.01164 0.44824 -0.00981 C 0.45439 -0.00797 0.46828 -0.00266 0.47223 -0.00164 " pathEditMode="relative" ptsTypes="aaaaaaaaaaaaaaA">
                                      <p:cBhvr>
                                        <p:cTn id="30" dur="5000" fill="hold"/>
                                        <p:tgtEl>
                                          <p:spTgt spid="671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5253E-6 1.11111E-6 C 0.0139 0.0002 0.02794 0.00061 0.04041 1.11111E-6 C 0.05288 -0.00061 0.06361 -0.00061 0.0745 -0.00327 C 0.08539 -0.00592 0.09707 -0.01164 0.10607 -0.01634 C 0.11506 -0.02104 0.12043 -0.02288 0.12879 -0.03105 C 0.13716 -0.03922 0.14789 -0.0529 0.15657 -0.06536 C 0.16525 -0.07782 0.17125 -0.08742 0.18056 -0.10621 C 0.18987 -0.125 0.20313 -0.15829 0.21213 -0.17811 C 0.22112 -0.19792 0.22744 -0.21222 0.23486 -0.22549 C 0.24227 -0.23877 0.24859 -0.25061 0.25632 -0.25817 C 0.26405 -0.26573 0.27337 -0.27022 0.28157 -0.27124 C 0.28978 -0.27226 0.29736 -0.26818 0.30556 -0.26471 C 0.31377 -0.26123 0.32182 -0.2547 0.33082 -0.25 C 0.33981 -0.2453 0.34644 -0.24122 0.35986 -0.23693 C 0.37327 -0.23264 0.34518 -0.23366 0.41162 -0.22386 C 0.47807 -0.21405 0.61838 -0.19608 0.75885 -0.17811 " pathEditMode="relative" ptsTypes="aaaaaaaaaaaaaaaA">
                                      <p:cBhvr>
                                        <p:cTn id="39" dur="5000" fill="hold"/>
                                        <p:tgtEl>
                                          <p:spTgt spid="671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821" grpId="0" animBg="1"/>
      <p:bldP spid="671821" grpId="1" animBg="1"/>
      <p:bldP spid="671822" grpId="0" animBg="1"/>
      <p:bldP spid="671822" grpId="1" animBg="1"/>
      <p:bldP spid="671825" grpId="0"/>
      <p:bldP spid="6718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489" y="1479177"/>
            <a:ext cx="8132329" cy="4527176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chemeClr val="tx1"/>
              </a:buClr>
              <a:buSzTx/>
              <a:buFont typeface="Courier New" pitchFamily="49" charset="0"/>
              <a:buChar char="-"/>
            </a:pPr>
            <a:r>
              <a:rPr lang="en-US" altLang="en-US" sz="2200">
                <a:latin typeface="Tahoma" pitchFamily="34" charset="0"/>
              </a:rPr>
              <a:t>Live attenuated virus vaccine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Tx/>
              <a:buFont typeface="Courier New" pitchFamily="49" charset="0"/>
              <a:buChar char="-"/>
            </a:pPr>
            <a:r>
              <a:rPr lang="en-US" altLang="en-US" sz="2200">
                <a:latin typeface="Tahoma" pitchFamily="34" charset="0"/>
              </a:rPr>
              <a:t>Excellent safety records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Tx/>
              <a:buFont typeface="Courier New" pitchFamily="49" charset="0"/>
              <a:buChar char="-"/>
            </a:pPr>
            <a:r>
              <a:rPr lang="en-US" altLang="en-US" sz="2200">
                <a:latin typeface="Tahoma" pitchFamily="34" charset="0"/>
              </a:rPr>
              <a:t>Among most effective public health interventions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Tx/>
              <a:buFont typeface="Courier New" pitchFamily="49" charset="0"/>
              <a:buChar char="-"/>
            </a:pPr>
            <a:r>
              <a:rPr lang="en-US" altLang="en-US" sz="2200">
                <a:latin typeface="Tahoma" pitchFamily="34" charset="0"/>
              </a:rPr>
              <a:t>Lifelong immunity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Tx/>
              <a:buFont typeface="Courier New" pitchFamily="49" charset="0"/>
              <a:buChar char="-"/>
            </a:pPr>
            <a:r>
              <a:rPr lang="en-US" altLang="en-US" sz="2200">
                <a:latin typeface="Tahoma" pitchFamily="34" charset="0"/>
              </a:rPr>
              <a:t>Efficacy:</a:t>
            </a:r>
          </a:p>
        </p:txBody>
      </p:sp>
      <p:graphicFrame>
        <p:nvGraphicFramePr>
          <p:cNvPr id="717850" name="Group 2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48356615"/>
              </p:ext>
            </p:extLst>
          </p:nvPr>
        </p:nvGraphicFramePr>
        <p:xfrm>
          <a:off x="1108364" y="4034117"/>
          <a:ext cx="6580909" cy="1775010"/>
        </p:xfrm>
        <a:graphic>
          <a:graphicData uri="http://schemas.openxmlformats.org/drawingml/2006/table">
            <a:tbl>
              <a:tblPr/>
              <a:tblGrid>
                <a:gridCol w="2770909"/>
                <a:gridCol w="3810000"/>
              </a:tblGrid>
              <a:tr h="349624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Age (Months)</a:t>
                      </a:r>
                    </a:p>
                  </a:txBody>
                  <a:tcPr marL="83127" marR="83127" marT="40341" marB="40341" horzOverflow="overflow">
                    <a:lnL cap="flat">
                      <a:noFill/>
                    </a:lnL>
                    <a:lnR w="952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Seroconversion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* (%)</a:t>
                      </a:r>
                    </a:p>
                  </a:txBody>
                  <a:tcPr marL="83127" marR="83127" marT="40341" marB="40341" horzOverflow="overflow">
                    <a:lnL w="952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24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83127" marR="83127" marT="40341" marB="40341" horzOverflow="overflow">
                    <a:lnL cap="flat">
                      <a:noFill/>
                    </a:lnL>
                    <a:lnR w="952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marL="83127" marR="83127" marT="40341" marB="40341" horzOverflow="overflow">
                    <a:lnL w="952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24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</a:p>
                  </a:txBody>
                  <a:tcPr marL="83127" marR="83127" marT="40341" marB="40341" horzOverflow="overflow">
                    <a:lnL cap="flat">
                      <a:noFill/>
                    </a:lnL>
                    <a:lnR w="952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85 (Routine EPI dose)</a:t>
                      </a:r>
                    </a:p>
                  </a:txBody>
                  <a:tcPr marL="83127" marR="83127" marT="40341" marB="40341" horzOverflow="overflow">
                    <a:lnL w="952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49624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83127" marR="83127" marT="40341" marB="40341" horzOverflow="overflow">
                    <a:lnL cap="flat">
                      <a:noFill/>
                    </a:lnL>
                    <a:lnR w="952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90</a:t>
                      </a:r>
                    </a:p>
                  </a:txBody>
                  <a:tcPr marL="83127" marR="83127" marT="40341" marB="40341" horzOverflow="overflow">
                    <a:lnL w="952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24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</a:p>
                  </a:txBody>
                  <a:tcPr marL="83127" marR="83127" marT="40341" marB="40341" horzOverflow="overflow">
                    <a:lnL cap="flat">
                      <a:noFill/>
                    </a:lnL>
                    <a:lnR w="952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95 (SIA dose)</a:t>
                      </a:r>
                    </a:p>
                  </a:txBody>
                  <a:tcPr marL="83127" marR="83127" marT="40341" marB="40341" horzOverflow="overflow">
                    <a:lnL w="952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8" name="Text Box 23"/>
          <p:cNvSpPr txBox="1">
            <a:spLocks noChangeArrowheads="1"/>
          </p:cNvSpPr>
          <p:nvPr/>
        </p:nvSpPr>
        <p:spPr bwMode="auto">
          <a:xfrm>
            <a:off x="692727" y="6118412"/>
            <a:ext cx="8104909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ahoma" pitchFamily="34" charset="0"/>
              </a:rPr>
              <a:t>Seroconversion</a:t>
            </a:r>
            <a:r>
              <a:rPr lang="en-US" altLang="en-US">
                <a:latin typeface="Tahoma" pitchFamily="34" charset="0"/>
              </a:rPr>
              <a:t> is the proportion of people who develop protective antibodies against measles virus after being vaccinated.</a:t>
            </a:r>
          </a:p>
        </p:txBody>
      </p:sp>
      <p:sp>
        <p:nvSpPr>
          <p:cNvPr id="15379" name="Rectangle 24"/>
          <p:cNvSpPr>
            <a:spLocks noChangeArrowheads="1"/>
          </p:cNvSpPr>
          <p:nvPr/>
        </p:nvSpPr>
        <p:spPr bwMode="auto">
          <a:xfrm>
            <a:off x="333376" y="268942"/>
            <a:ext cx="7702261" cy="10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 anchorCtr="1"/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en-US" sz="3900" b="1" dirty="0">
                <a:solidFill>
                  <a:srgbClr val="FF0000"/>
                </a:solidFill>
                <a:latin typeface="Bookman Old Style" pitchFamily="18" charset="0"/>
              </a:rPr>
              <a:t>Prevention: Measles vaccine</a:t>
            </a:r>
          </a:p>
        </p:txBody>
      </p:sp>
    </p:spTree>
    <p:extLst>
      <p:ext uri="{BB962C8B-B14F-4D97-AF65-F5344CB8AC3E}">
        <p14:creationId xmlns:p14="http://schemas.microsoft.com/office/powerpoint/2010/main" val="567456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900" b="1" dirty="0">
                <a:solidFill>
                  <a:srgbClr val="FF0000"/>
                </a:solidFill>
                <a:latin typeface="Bookman Old Style" pitchFamily="18" charset="0"/>
              </a:rPr>
              <a:t>Key points measles basics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1546412"/>
            <a:ext cx="8686511" cy="336176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65000"/>
              </a:lnSpc>
              <a:buClr>
                <a:schemeClr val="tx1"/>
              </a:buClr>
              <a:buFont typeface="Courier New" pitchFamily="49" charset="0"/>
              <a:buChar char="-"/>
            </a:pPr>
            <a:r>
              <a:rPr lang="en-US" altLang="en-US" sz="2500" b="1">
                <a:latin typeface="Tahoma" pitchFamily="34" charset="0"/>
              </a:rPr>
              <a:t>Highly infectious</a:t>
            </a:r>
          </a:p>
          <a:p>
            <a:pPr eaLnBrk="1" hangingPunct="1">
              <a:lnSpc>
                <a:spcPct val="165000"/>
              </a:lnSpc>
              <a:buClr>
                <a:schemeClr val="tx1"/>
              </a:buClr>
              <a:buFont typeface="Courier New" pitchFamily="49" charset="0"/>
              <a:buChar char="-"/>
            </a:pPr>
            <a:r>
              <a:rPr lang="en-US" altLang="en-US" sz="2500" b="1">
                <a:latin typeface="Tahoma" pitchFamily="34" charset="0"/>
              </a:rPr>
              <a:t>Infants and adults at high risk of complications</a:t>
            </a:r>
          </a:p>
          <a:p>
            <a:pPr eaLnBrk="1" hangingPunct="1">
              <a:lnSpc>
                <a:spcPct val="165000"/>
              </a:lnSpc>
              <a:buClr>
                <a:schemeClr val="tx1"/>
              </a:buClr>
              <a:buFont typeface="Courier New" pitchFamily="49" charset="0"/>
              <a:buChar char="-"/>
            </a:pPr>
            <a:r>
              <a:rPr lang="en-US" altLang="en-US" sz="2500" b="1">
                <a:latin typeface="Tahoma" pitchFamily="34" charset="0"/>
              </a:rPr>
              <a:t>Most complications in 2</a:t>
            </a:r>
            <a:r>
              <a:rPr lang="en-US" altLang="en-US" sz="2500" b="1" baseline="30000">
                <a:latin typeface="Tahoma" pitchFamily="34" charset="0"/>
              </a:rPr>
              <a:t>nd</a:t>
            </a:r>
            <a:r>
              <a:rPr lang="en-US" altLang="en-US" sz="2500" b="1">
                <a:latin typeface="Tahoma" pitchFamily="34" charset="0"/>
              </a:rPr>
              <a:t> and 3</a:t>
            </a:r>
            <a:r>
              <a:rPr lang="en-US" altLang="en-US" sz="2500" b="1" baseline="30000">
                <a:latin typeface="Tahoma" pitchFamily="34" charset="0"/>
              </a:rPr>
              <a:t>rd</a:t>
            </a:r>
            <a:r>
              <a:rPr lang="en-US" altLang="en-US" sz="2500" b="1">
                <a:latin typeface="Tahoma" pitchFamily="34" charset="0"/>
              </a:rPr>
              <a:t> weeks after rash</a:t>
            </a:r>
          </a:p>
          <a:p>
            <a:pPr eaLnBrk="1" hangingPunct="1">
              <a:lnSpc>
                <a:spcPct val="165000"/>
              </a:lnSpc>
              <a:buClr>
                <a:schemeClr val="tx1"/>
              </a:buClr>
              <a:buFont typeface="Courier New" pitchFamily="49" charset="0"/>
              <a:buChar char="-"/>
            </a:pPr>
            <a:r>
              <a:rPr lang="en-US" altLang="en-US" sz="2500" b="1">
                <a:latin typeface="Tahoma" pitchFamily="34" charset="0"/>
              </a:rPr>
              <a:t>Effective vaccine </a:t>
            </a:r>
          </a:p>
          <a:p>
            <a:pPr lvl="1" eaLnBrk="1" hangingPunct="1">
              <a:lnSpc>
                <a:spcPct val="165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500">
                <a:latin typeface="Tahoma" pitchFamily="34" charset="0"/>
              </a:rPr>
              <a:t>85% seroconversion at 9 months </a:t>
            </a:r>
          </a:p>
          <a:p>
            <a:pPr lvl="1" eaLnBrk="1" hangingPunct="1">
              <a:lnSpc>
                <a:spcPct val="165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500">
                <a:latin typeface="Tahoma" pitchFamily="34" charset="0"/>
              </a:rPr>
              <a:t>&gt;90% after 12 months</a:t>
            </a:r>
          </a:p>
        </p:txBody>
      </p:sp>
    </p:spTree>
    <p:extLst>
      <p:ext uri="{BB962C8B-B14F-4D97-AF65-F5344CB8AC3E}">
        <p14:creationId xmlns:p14="http://schemas.microsoft.com/office/powerpoint/2010/main" val="281390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1063</Words>
  <Application>Microsoft Office PowerPoint</Application>
  <PresentationFormat>On-screen Show (4:3)</PresentationFormat>
  <Paragraphs>606</Paragraphs>
  <Slides>14</Slides>
  <Notes>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Photo Editor Photo</vt:lpstr>
      <vt:lpstr>  Measles disease</vt:lpstr>
      <vt:lpstr>Measles disease</vt:lpstr>
      <vt:lpstr>Measles disease</vt:lpstr>
      <vt:lpstr>Clinical course of measles</vt:lpstr>
      <vt:lpstr>Clinical course of measles</vt:lpstr>
      <vt:lpstr>Severe measles complications</vt:lpstr>
      <vt:lpstr>Clinical course of measles and antibody dynamics</vt:lpstr>
      <vt:lpstr>PowerPoint Presentation</vt:lpstr>
      <vt:lpstr>Key points measles basics</vt:lpstr>
      <vt:lpstr>BATANGAS EPI ACCOMPLISHMENT</vt:lpstr>
      <vt:lpstr>CAVITE EPI ACCOMPLISHMENT</vt:lpstr>
      <vt:lpstr>LAGUNA EPI ACCOMPLISHMENT</vt:lpstr>
      <vt:lpstr>QUEZON EPI ACCOMPLISHMENT</vt:lpstr>
      <vt:lpstr>RIZAL EPI ACCOMPLISHMENT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-1-  Measles disease</dc:title>
  <dc:creator>Acer</dc:creator>
  <cp:lastModifiedBy>Acer</cp:lastModifiedBy>
  <cp:revision>46</cp:revision>
  <dcterms:created xsi:type="dcterms:W3CDTF">2014-01-14T00:38:00Z</dcterms:created>
  <dcterms:modified xsi:type="dcterms:W3CDTF">2014-01-16T22:52:35Z</dcterms:modified>
</cp:coreProperties>
</file>